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3" r:id="rId12"/>
    <p:sldId id="267" r:id="rId13"/>
    <p:sldId id="268" r:id="rId14"/>
    <p:sldId id="269" r:id="rId15"/>
    <p:sldId id="270" r:id="rId16"/>
    <p:sldId id="271" r:id="rId17"/>
    <p:sldId id="272" r:id="rId18"/>
    <p:sldId id="274" r:id="rId19"/>
    <p:sldId id="275"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4.5977308055521561E-2"/>
          <c:w val="0.98103484536056818"/>
          <c:h val="0.94648953445255657"/>
        </c:manualLayout>
      </c:layout>
      <c:lineChart>
        <c:grouping val="standard"/>
        <c:varyColors val="0"/>
        <c:dLbls>
          <c:showLegendKey val="0"/>
          <c:showVal val="0"/>
          <c:showCatName val="0"/>
          <c:showSerName val="0"/>
          <c:showPercent val="0"/>
          <c:showBubbleSize val="0"/>
        </c:dLbls>
        <c:marker val="1"/>
        <c:smooth val="0"/>
        <c:axId val="56578432"/>
        <c:axId val="56580352"/>
      </c:lineChart>
      <c:catAx>
        <c:axId val="56578432"/>
        <c:scaling>
          <c:orientation val="minMax"/>
        </c:scaling>
        <c:delete val="1"/>
        <c:axPos val="b"/>
        <c:majorTickMark val="out"/>
        <c:minorTickMark val="none"/>
        <c:tickLblPos val="nextTo"/>
        <c:crossAx val="56580352"/>
        <c:crosses val="autoZero"/>
        <c:auto val="1"/>
        <c:lblAlgn val="ctr"/>
        <c:lblOffset val="100"/>
        <c:noMultiLvlLbl val="0"/>
      </c:catAx>
      <c:valAx>
        <c:axId val="56580352"/>
        <c:scaling>
          <c:orientation val="minMax"/>
        </c:scaling>
        <c:delete val="1"/>
        <c:axPos val="l"/>
        <c:majorGridlines>
          <c:spPr>
            <a:ln>
              <a:noFill/>
            </a:ln>
          </c:spPr>
        </c:majorGridlines>
        <c:numFmt formatCode="General" sourceLinked="1"/>
        <c:majorTickMark val="out"/>
        <c:minorTickMark val="none"/>
        <c:tickLblPos val="nextTo"/>
        <c:crossAx val="56578432"/>
        <c:crosses val="autoZero"/>
        <c:crossBetween val="between"/>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984B2-05A4-4C12-9F02-85B8C644AF10}"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373725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984B2-05A4-4C12-9F02-85B8C644AF10}"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118452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984B2-05A4-4C12-9F02-85B8C644AF10}"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175020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984B2-05A4-4C12-9F02-85B8C644AF10}"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214094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984B2-05A4-4C12-9F02-85B8C644AF10}"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7670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984B2-05A4-4C12-9F02-85B8C644AF10}"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237712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984B2-05A4-4C12-9F02-85B8C644AF10}"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13105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984B2-05A4-4C12-9F02-85B8C644AF10}"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202144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984B2-05A4-4C12-9F02-85B8C644AF10}"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24671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984B2-05A4-4C12-9F02-85B8C644AF10}"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57926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984B2-05A4-4C12-9F02-85B8C644AF10}"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BB2F-4815-4DE7-889B-4E8E856C1250}" type="slidenum">
              <a:rPr lang="en-US" smtClean="0"/>
              <a:t>‹#›</a:t>
            </a:fld>
            <a:endParaRPr lang="en-US"/>
          </a:p>
        </p:txBody>
      </p:sp>
    </p:spTree>
    <p:extLst>
      <p:ext uri="{BB962C8B-B14F-4D97-AF65-F5344CB8AC3E}">
        <p14:creationId xmlns:p14="http://schemas.microsoft.com/office/powerpoint/2010/main" val="400046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984B2-05A4-4C12-9F02-85B8C644AF10}" type="datetimeFigureOut">
              <a:rPr lang="en-US" smtClean="0"/>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9BB2F-4815-4DE7-889B-4E8E856C1250}" type="slidenum">
              <a:rPr lang="en-US" smtClean="0"/>
              <a:t>‹#›</a:t>
            </a:fld>
            <a:endParaRPr lang="en-US"/>
          </a:p>
        </p:txBody>
      </p:sp>
    </p:spTree>
    <p:extLst>
      <p:ext uri="{BB962C8B-B14F-4D97-AF65-F5344CB8AC3E}">
        <p14:creationId xmlns:p14="http://schemas.microsoft.com/office/powerpoint/2010/main" val="150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a.jpg"/>
          <p:cNvPicPr>
            <a:picLocks noChangeAspect="1"/>
          </p:cNvPicPr>
          <p:nvPr/>
        </p:nvPicPr>
        <p:blipFill>
          <a:blip r:embed="rId2">
            <a:duotone>
              <a:schemeClr val="accent2">
                <a:shade val="45000"/>
                <a:satMod val="135000"/>
              </a:schemeClr>
              <a:prstClr val="white"/>
            </a:duotone>
          </a:blip>
          <a:stretch>
            <a:fillRect/>
          </a:stretch>
        </p:blipFill>
        <p:spPr>
          <a:xfrm>
            <a:off x="1475656" y="1196751"/>
            <a:ext cx="6456011" cy="4046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49976837"/>
      </p:ext>
    </p:extLst>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176" y="274638"/>
            <a:ext cx="2530624" cy="994122"/>
          </a:xfrm>
        </p:spPr>
        <p:txBody>
          <a:bodyPr/>
          <a:lstStyle/>
          <a:p>
            <a:r>
              <a:rPr lang="fa-IR" dirty="0" smtClean="0">
                <a:cs typeface="B Titr" pitchFamily="2" charset="-78"/>
              </a:rPr>
              <a:t>مثال:</a:t>
            </a:r>
            <a:endParaRPr lang="en-US" dirty="0">
              <a:cs typeface="B Titr" pitchFamily="2" charset="-78"/>
            </a:endParaRPr>
          </a:p>
        </p:txBody>
      </p:sp>
      <p:sp>
        <p:nvSpPr>
          <p:cNvPr id="3" name="Content Placeholder 2"/>
          <p:cNvSpPr>
            <a:spLocks noGrp="1"/>
          </p:cNvSpPr>
          <p:nvPr>
            <p:ph idx="1"/>
          </p:nvPr>
        </p:nvSpPr>
        <p:spPr>
          <a:xfrm>
            <a:off x="2982184" y="1268760"/>
            <a:ext cx="5910296" cy="5369230"/>
          </a:xfrm>
        </p:spPr>
        <p:txBody>
          <a:bodyPr>
            <a:normAutofit/>
          </a:bodyPr>
          <a:lstStyle/>
          <a:p>
            <a:pPr algn="r" rtl="1"/>
            <a:r>
              <a:rPr lang="fa-IR" sz="1800" dirty="0" smtClean="0">
                <a:cs typeface="B Nazanin" pitchFamily="2" charset="-78"/>
              </a:rPr>
              <a:t>ثبات وقوع آلارم در 7-19-20-25 روز قبل را نشان میدهد</a:t>
            </a:r>
          </a:p>
          <a:p>
            <a:pPr algn="r" rtl="1"/>
            <a:r>
              <a:rPr lang="fa-IR" sz="1800" dirty="0" smtClean="0">
                <a:cs typeface="B Nazanin" pitchFamily="2" charset="-78"/>
              </a:rPr>
              <a:t>دمای فعلی 10/5 بالاتر از حد بالایی است اما طول مدت خطلا کمتر از 10 ساعت است</a:t>
            </a:r>
          </a:p>
          <a:p>
            <a:pPr algn="r" rtl="1"/>
            <a:endParaRPr lang="fa-IR" sz="1800" dirty="0">
              <a:cs typeface="B Nazanin" pitchFamily="2" charset="-78"/>
            </a:endParaRPr>
          </a:p>
          <a:p>
            <a:pPr algn="r" rtl="1"/>
            <a:r>
              <a:rPr lang="fa-IR" sz="1800" dirty="0" smtClean="0">
                <a:cs typeface="B Nazanin" pitchFamily="2" charset="-78"/>
              </a:rPr>
              <a:t>20 دقیقه بعد الارم ثبت میشود </a:t>
            </a:r>
          </a:p>
          <a:p>
            <a:pPr algn="r" rtl="1"/>
            <a:r>
              <a:rPr lang="fa-IR" sz="1800" dirty="0" smtClean="0">
                <a:cs typeface="B Nazanin" pitchFamily="2" charset="-78"/>
              </a:rPr>
              <a:t>علامت </a:t>
            </a:r>
            <a:r>
              <a:rPr lang="en-US" sz="1800" dirty="0" smtClean="0">
                <a:cs typeface="B Nazanin" pitchFamily="2" charset="-78"/>
              </a:rPr>
              <a:t>alarm </a:t>
            </a:r>
            <a:r>
              <a:rPr lang="fa-IR" sz="1800" dirty="0" smtClean="0">
                <a:cs typeface="B Nazanin" pitchFamily="2" charset="-78"/>
              </a:rPr>
              <a:t>ثب تشده و نشانگر </a:t>
            </a:r>
            <a:r>
              <a:rPr lang="en-US" sz="1800" dirty="0" smtClean="0">
                <a:cs typeface="B Nazanin" pitchFamily="2" charset="-78"/>
              </a:rPr>
              <a:t>today</a:t>
            </a:r>
            <a:r>
              <a:rPr lang="fa-IR" sz="1800" dirty="0" smtClean="0">
                <a:cs typeface="B Nazanin" pitchFamily="2" charset="-78"/>
              </a:rPr>
              <a:t> شاخص روز الارم روشن میشود</a:t>
            </a:r>
          </a:p>
          <a:p>
            <a:pPr algn="r" rtl="1"/>
            <a:endParaRPr lang="fa-IR" sz="1800" dirty="0">
              <a:cs typeface="B Nazanin" pitchFamily="2" charset="-78"/>
            </a:endParaRPr>
          </a:p>
          <a:p>
            <a:pPr algn="r" rtl="1"/>
            <a:endParaRPr lang="fa-IR" sz="1800" dirty="0" smtClean="0">
              <a:cs typeface="B Nazanin" pitchFamily="2" charset="-78"/>
            </a:endParaRPr>
          </a:p>
          <a:p>
            <a:pPr algn="r" rtl="1"/>
            <a:endParaRPr lang="fa-IR" sz="1800" dirty="0">
              <a:cs typeface="B Nazanin" pitchFamily="2" charset="-78"/>
            </a:endParaRPr>
          </a:p>
          <a:p>
            <a:pPr algn="r" rtl="1"/>
            <a:endParaRPr lang="fa-IR" sz="1800" dirty="0" smtClean="0">
              <a:cs typeface="B Nazanin" pitchFamily="2" charset="-78"/>
            </a:endParaRPr>
          </a:p>
          <a:p>
            <a:pPr algn="r" rtl="1"/>
            <a:r>
              <a:rPr lang="fa-IR" sz="1800" dirty="0" smtClean="0">
                <a:cs typeface="B Nazanin" pitchFamily="2" charset="-78"/>
              </a:rPr>
              <a:t>12 ساعت بعد دما به رنج نرمال برگشته اما نشانگر الارم همچنان روشن است یعنی مورد بازبینی قرار نگرفته است و پاک نشده است</a:t>
            </a:r>
            <a:endParaRPr lang="en-US" sz="1800" dirty="0">
              <a:cs typeface="B Nazanin" pitchFamily="2" charset="-78"/>
            </a:endParaRPr>
          </a:p>
        </p:txBody>
      </p:sp>
      <p:pic>
        <p:nvPicPr>
          <p:cNvPr id="4" name="Picture 2" descr="C:\Users\shabrang\Desktop\11\7.2.png"/>
          <p:cNvPicPr>
            <a:picLocks noChangeAspect="1" noChangeArrowheads="1"/>
          </p:cNvPicPr>
          <p:nvPr/>
        </p:nvPicPr>
        <p:blipFill rotWithShape="1">
          <a:blip r:embed="rId2">
            <a:extLst>
              <a:ext uri="{28A0092B-C50C-407E-A947-70E740481C1C}">
                <a14:useLocalDpi xmlns:a14="http://schemas.microsoft.com/office/drawing/2010/main" val="0"/>
              </a:ext>
            </a:extLst>
          </a:blip>
          <a:srcRect t="5204" r="53012" b="3168"/>
          <a:stretch/>
        </p:blipFill>
        <p:spPr bwMode="auto">
          <a:xfrm>
            <a:off x="32427" y="1052736"/>
            <a:ext cx="2949757" cy="558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70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پاک کردن آلارم</a:t>
            </a:r>
            <a:endParaRPr lang="en-US" dirty="0">
              <a:cs typeface="B Titr" pitchFamily="2" charset="-78"/>
            </a:endParaRPr>
          </a:p>
        </p:txBody>
      </p:sp>
      <p:sp>
        <p:nvSpPr>
          <p:cNvPr id="3" name="Content Placeholder 2"/>
          <p:cNvSpPr>
            <a:spLocks noGrp="1"/>
          </p:cNvSpPr>
          <p:nvPr>
            <p:ph idx="1"/>
          </p:nvPr>
        </p:nvSpPr>
        <p:spPr>
          <a:xfrm>
            <a:off x="3348930" y="1600200"/>
            <a:ext cx="5337870" cy="4525963"/>
          </a:xfrm>
        </p:spPr>
        <p:txBody>
          <a:bodyPr>
            <a:normAutofit/>
          </a:bodyPr>
          <a:lstStyle/>
          <a:p>
            <a:pPr algn="r" rtl="1"/>
            <a:r>
              <a:rPr lang="fa-IR" sz="2800" dirty="0" smtClean="0">
                <a:cs typeface="B Nazanin" pitchFamily="2" charset="-78"/>
              </a:rPr>
              <a:t>دکمه </a:t>
            </a:r>
            <a:r>
              <a:rPr lang="en-US" sz="2800" dirty="0" smtClean="0">
                <a:cs typeface="B Nazanin" pitchFamily="2" charset="-78"/>
              </a:rPr>
              <a:t>stop </a:t>
            </a:r>
            <a:r>
              <a:rPr lang="fa-IR" sz="2800" dirty="0" smtClean="0">
                <a:cs typeface="B Nazanin" pitchFamily="2" charset="-78"/>
              </a:rPr>
              <a:t> را فشرده نگهدارید</a:t>
            </a:r>
          </a:p>
          <a:p>
            <a:pPr algn="r" rtl="1"/>
            <a:r>
              <a:rPr lang="fa-IR" sz="2800" dirty="0" smtClean="0">
                <a:cs typeface="B Nazanin" pitchFamily="2" charset="-78"/>
              </a:rPr>
              <a:t>آیکون </a:t>
            </a:r>
            <a:r>
              <a:rPr lang="en-US" sz="2800" dirty="0" smtClean="0">
                <a:cs typeface="B Nazanin" pitchFamily="2" charset="-78"/>
              </a:rPr>
              <a:t>ALARM </a:t>
            </a:r>
            <a:r>
              <a:rPr lang="fa-IR" sz="2800" dirty="0" smtClean="0">
                <a:cs typeface="B Nazanin" pitchFamily="2" charset="-78"/>
              </a:rPr>
              <a:t> چشمک خواهد زد</a:t>
            </a:r>
          </a:p>
          <a:p>
            <a:pPr algn="r" rtl="1"/>
            <a:r>
              <a:rPr lang="fa-IR" sz="2800" dirty="0" smtClean="0">
                <a:cs typeface="B Nazanin" pitchFamily="2" charset="-78"/>
              </a:rPr>
              <a:t>منتظر توقف چشمک بمانید و سپس دکمه را رها کنید تا علامت الارم پاک شود </a:t>
            </a:r>
          </a:p>
          <a:p>
            <a:pPr algn="r" rtl="1"/>
            <a:r>
              <a:rPr lang="fa-IR" sz="2800" dirty="0" smtClean="0">
                <a:cs typeface="B Nazanin" pitchFamily="2" charset="-78"/>
              </a:rPr>
              <a:t>نکته: فقط ایکون </a:t>
            </a:r>
            <a:r>
              <a:rPr lang="en-US" sz="2800" dirty="0" smtClean="0">
                <a:cs typeface="B Nazanin" pitchFamily="2" charset="-78"/>
              </a:rPr>
              <a:t>ALARM</a:t>
            </a:r>
            <a:r>
              <a:rPr lang="fa-IR" sz="2800" dirty="0" smtClean="0">
                <a:cs typeface="B Nazanin" pitchFamily="2" charset="-78"/>
              </a:rPr>
              <a:t> پاک خواهد شد و ایکون الارم روزانه باقی خواهد ماند </a:t>
            </a:r>
            <a:endParaRPr lang="en-US" sz="2800" dirty="0">
              <a:cs typeface="B Nazanin" pitchFamily="2" charset="-78"/>
            </a:endParaRPr>
          </a:p>
        </p:txBody>
      </p:sp>
      <p:pic>
        <p:nvPicPr>
          <p:cNvPr id="6" name="Picture 2" descr="C:\Users\shabrang\Desktop\11\8.png"/>
          <p:cNvPicPr>
            <a:picLocks noChangeAspect="1" noChangeArrowheads="1"/>
          </p:cNvPicPr>
          <p:nvPr/>
        </p:nvPicPr>
        <p:blipFill rotWithShape="1">
          <a:blip r:embed="rId2">
            <a:extLst>
              <a:ext uri="{28A0092B-C50C-407E-A947-70E740481C1C}">
                <a14:useLocalDpi xmlns:a14="http://schemas.microsoft.com/office/drawing/2010/main" val="0"/>
              </a:ext>
            </a:extLst>
          </a:blip>
          <a:srcRect t="13212" r="54348" b="22061"/>
          <a:stretch/>
        </p:blipFill>
        <p:spPr bwMode="auto">
          <a:xfrm>
            <a:off x="754509" y="1772816"/>
            <a:ext cx="2594421" cy="327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4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274638"/>
            <a:ext cx="3394720" cy="850106"/>
          </a:xfrm>
        </p:spPr>
        <p:txBody>
          <a:bodyPr/>
          <a:lstStyle/>
          <a:p>
            <a:r>
              <a:rPr lang="fa-IR" dirty="0" smtClean="0">
                <a:cs typeface="B Titr" pitchFamily="2" charset="-78"/>
              </a:rPr>
              <a:t>بازبینی اطلاعات</a:t>
            </a:r>
            <a:endParaRPr lang="en-US" dirty="0">
              <a:cs typeface="B Titr" pitchFamily="2" charset="-78"/>
            </a:endParaRPr>
          </a:p>
        </p:txBody>
      </p:sp>
      <p:sp>
        <p:nvSpPr>
          <p:cNvPr id="3" name="Content Placeholder 2"/>
          <p:cNvSpPr>
            <a:spLocks noGrp="1"/>
          </p:cNvSpPr>
          <p:nvPr>
            <p:ph idx="1"/>
          </p:nvPr>
        </p:nvSpPr>
        <p:spPr>
          <a:xfrm>
            <a:off x="2843808" y="1052736"/>
            <a:ext cx="6192688" cy="5073427"/>
          </a:xfrm>
        </p:spPr>
        <p:txBody>
          <a:bodyPr>
            <a:normAutofit/>
          </a:bodyPr>
          <a:lstStyle/>
          <a:p>
            <a:pPr algn="r" rtl="1"/>
            <a:r>
              <a:rPr lang="fa-IR" sz="1800" dirty="0" smtClean="0">
                <a:cs typeface="B Nazanin" pitchFamily="2" charset="-78"/>
              </a:rPr>
              <a:t>بازبینی اطلاعات از طریق فشردن دکمه </a:t>
            </a:r>
            <a:r>
              <a:rPr lang="en-US" sz="1800" dirty="0" smtClean="0">
                <a:cs typeface="B Nazanin" pitchFamily="2" charset="-78"/>
              </a:rPr>
              <a:t>REVIEW </a:t>
            </a:r>
            <a:r>
              <a:rPr lang="fa-IR" sz="1800" dirty="0" smtClean="0">
                <a:cs typeface="B Nazanin" pitchFamily="2" charset="-78"/>
              </a:rPr>
              <a:t> انجام میشود</a:t>
            </a:r>
          </a:p>
          <a:p>
            <a:pPr algn="r" rtl="1"/>
            <a:r>
              <a:rPr lang="fa-IR" sz="1800" dirty="0" smtClean="0">
                <a:cs typeface="B Nazanin" pitchFamily="2" charset="-78"/>
              </a:rPr>
              <a:t>با یکبار فشردن دکمه اطلاعات حداکثری دمای روز جاری نشان داده میشود</a:t>
            </a:r>
          </a:p>
          <a:p>
            <a:pPr algn="r" rtl="1"/>
            <a:r>
              <a:rPr lang="fa-IR" sz="1800" dirty="0" smtClean="0">
                <a:cs typeface="B Nazanin" pitchFamily="2" charset="-78"/>
              </a:rPr>
              <a:t>چشمک زدن </a:t>
            </a:r>
            <a:r>
              <a:rPr lang="en-US" sz="1800" dirty="0" smtClean="0">
                <a:cs typeface="B Nazanin" pitchFamily="2" charset="-78"/>
              </a:rPr>
              <a:t>TODAY </a:t>
            </a:r>
            <a:r>
              <a:rPr lang="fa-IR" sz="1800" dirty="0" smtClean="0">
                <a:cs typeface="B Nazanin" pitchFamily="2" charset="-78"/>
              </a:rPr>
              <a:t>و روشن شدن  صفر</a:t>
            </a:r>
            <a:r>
              <a:rPr lang="en-US" sz="1800" dirty="0" smtClean="0">
                <a:cs typeface="B Nazanin" pitchFamily="2" charset="-78"/>
              </a:rPr>
              <a:t>DAY</a:t>
            </a:r>
            <a:r>
              <a:rPr lang="fa-IR" sz="1800" dirty="0" smtClean="0">
                <a:cs typeface="B Nazanin" pitchFamily="2" charset="-78"/>
              </a:rPr>
              <a:t> بیانگر انتخاب امروز است</a:t>
            </a:r>
          </a:p>
          <a:p>
            <a:pPr algn="r" rtl="1"/>
            <a:r>
              <a:rPr lang="fa-IR" sz="1800" dirty="0" smtClean="0">
                <a:cs typeface="B Nazanin" pitchFamily="2" charset="-78"/>
              </a:rPr>
              <a:t>با فشردن مجدد دکمه اطلاعات حداقل دمای ثبت شده روزجاری را نمایش میدهد</a:t>
            </a:r>
          </a:p>
          <a:p>
            <a:pPr algn="r" rtl="1"/>
            <a:endParaRPr lang="fa-IR" sz="1800" dirty="0" smtClean="0">
              <a:cs typeface="B Nazanin" pitchFamily="2" charset="-78"/>
            </a:endParaRPr>
          </a:p>
          <a:p>
            <a:pPr algn="r" rtl="1"/>
            <a:endParaRPr lang="fa-IR" sz="1800" dirty="0">
              <a:cs typeface="B Nazanin" pitchFamily="2" charset="-78"/>
            </a:endParaRPr>
          </a:p>
          <a:p>
            <a:pPr algn="r" rtl="1"/>
            <a:endParaRPr lang="fa-IR" sz="1800" dirty="0" smtClean="0">
              <a:cs typeface="B Nazanin" pitchFamily="2" charset="-78"/>
            </a:endParaRPr>
          </a:p>
          <a:p>
            <a:pPr algn="r" rtl="1"/>
            <a:r>
              <a:rPr lang="fa-IR" sz="1800" dirty="0" smtClean="0">
                <a:cs typeface="B Nazanin" pitchFamily="2" charset="-78"/>
              </a:rPr>
              <a:t>فشردن مجدد دکمه اطلاعات حداکثری روز قبل را نشان میدهد</a:t>
            </a:r>
          </a:p>
          <a:p>
            <a:pPr algn="r" rtl="1"/>
            <a:r>
              <a:rPr lang="fa-IR" sz="1800" dirty="0" smtClean="0">
                <a:cs typeface="B Nazanin" pitchFamily="2" charset="-78"/>
              </a:rPr>
              <a:t>در این صفحه در روز انتخاب شده یک دمای بالا ثبت شده و طول مدت ان نیز نمایش داده شده به دلیل ثبت دمای بالاتر از حد تعریف شده الارم ثبت شده است</a:t>
            </a:r>
          </a:p>
          <a:p>
            <a:pPr algn="r" rtl="1"/>
            <a:endParaRPr lang="fa-IR" sz="1800" dirty="0">
              <a:cs typeface="B Nazanin" pitchFamily="2" charset="-78"/>
            </a:endParaRPr>
          </a:p>
          <a:p>
            <a:pPr algn="r" rtl="1"/>
            <a:r>
              <a:rPr lang="fa-IR" sz="1800" dirty="0" smtClean="0">
                <a:cs typeface="B Nazanin" pitchFamily="2" charset="-78"/>
              </a:rPr>
              <a:t>فشردن مجدد دکمه اطلاعات حداقل روز قبل نمایش داده میشود</a:t>
            </a:r>
          </a:p>
          <a:p>
            <a:pPr algn="r" rtl="1"/>
            <a:r>
              <a:rPr lang="fa-IR" sz="1800" dirty="0" smtClean="0">
                <a:cs typeface="B Nazanin" pitchFamily="2" charset="-78"/>
              </a:rPr>
              <a:t>حداقل دما کمتر از حد پایین نبوده و موجب الارم نشده است</a:t>
            </a:r>
            <a:endParaRPr lang="en-US" sz="1800" dirty="0">
              <a:cs typeface="B Nazanin" pitchFamily="2" charset="-78"/>
            </a:endParaRPr>
          </a:p>
        </p:txBody>
      </p:sp>
      <p:pic>
        <p:nvPicPr>
          <p:cNvPr id="5" name="Picture 2" descr="C:\Users\shabrang\Desktop\11\9.png"/>
          <p:cNvPicPr>
            <a:picLocks noChangeAspect="1" noChangeArrowheads="1"/>
          </p:cNvPicPr>
          <p:nvPr/>
        </p:nvPicPr>
        <p:blipFill rotWithShape="1">
          <a:blip r:embed="rId2">
            <a:extLst>
              <a:ext uri="{28A0092B-C50C-407E-A947-70E740481C1C}">
                <a14:useLocalDpi xmlns:a14="http://schemas.microsoft.com/office/drawing/2010/main" val="0"/>
              </a:ext>
            </a:extLst>
          </a:blip>
          <a:srcRect t="16910" r="55058"/>
          <a:stretch/>
        </p:blipFill>
        <p:spPr bwMode="auto">
          <a:xfrm>
            <a:off x="0" y="908720"/>
            <a:ext cx="2979174" cy="560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4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90" y="404664"/>
            <a:ext cx="5122910" cy="5721499"/>
          </a:xfrm>
        </p:spPr>
        <p:txBody>
          <a:bodyPr>
            <a:normAutofit/>
          </a:bodyPr>
          <a:lstStyle/>
          <a:p>
            <a:pPr algn="r" rtl="1"/>
            <a:r>
              <a:rPr lang="fa-IR" sz="2000" dirty="0" smtClean="0">
                <a:cs typeface="B Nazanin" pitchFamily="2" charset="-78"/>
              </a:rPr>
              <a:t>فشردن مجدد </a:t>
            </a:r>
            <a:r>
              <a:rPr lang="en-US" sz="2000" dirty="0" smtClean="0">
                <a:cs typeface="B Nazanin" pitchFamily="2" charset="-78"/>
              </a:rPr>
              <a:t>review </a:t>
            </a:r>
            <a:r>
              <a:rPr lang="fa-IR" sz="2000" dirty="0" smtClean="0">
                <a:cs typeface="B Nazanin" pitchFamily="2" charset="-78"/>
              </a:rPr>
              <a:t> اطلاعات حداکثر دمای ثبت شده روز قبل تر را نشان میدهد</a:t>
            </a:r>
          </a:p>
          <a:p>
            <a:pPr algn="r" rtl="1"/>
            <a:r>
              <a:rPr lang="fa-IR" sz="2000" dirty="0" smtClean="0">
                <a:cs typeface="B Nazanin" pitchFamily="2" charset="-78"/>
              </a:rPr>
              <a:t>نشانگر روز </a:t>
            </a:r>
            <a:r>
              <a:rPr lang="en-US" sz="2000" dirty="0" smtClean="0">
                <a:cs typeface="B Nazanin" pitchFamily="2" charset="-78"/>
              </a:rPr>
              <a:t>-2 day</a:t>
            </a:r>
            <a:r>
              <a:rPr lang="fa-IR" sz="2000" dirty="0" smtClean="0">
                <a:cs typeface="B Nazanin" pitchFamily="2" charset="-78"/>
              </a:rPr>
              <a:t> شروع به چشمک زدن میکند</a:t>
            </a:r>
          </a:p>
          <a:p>
            <a:pPr algn="r" rtl="1"/>
            <a:r>
              <a:rPr lang="fa-IR" sz="2000" dirty="0" smtClean="0">
                <a:cs typeface="B Nazanin" pitchFamily="2" charset="-78"/>
              </a:rPr>
              <a:t>دراین مثال در روز انتخاب شده دمای بالاتر از حد نصاب ثبت شده اما طول مدت آن به اندازه ای نبوده که موجب بروز الارم شود بنابراین فقط فلش بالا نمایان شده است</a:t>
            </a:r>
          </a:p>
          <a:p>
            <a:pPr algn="r" rtl="1"/>
            <a:endParaRPr lang="fa-IR" sz="2000" dirty="0">
              <a:cs typeface="B Nazanin" pitchFamily="2" charset="-78"/>
            </a:endParaRPr>
          </a:p>
          <a:p>
            <a:pPr algn="r" rtl="1"/>
            <a:r>
              <a:rPr lang="fa-IR" sz="2000" dirty="0" smtClean="0">
                <a:cs typeface="B Nazanin" pitchFamily="2" charset="-78"/>
              </a:rPr>
              <a:t>فشردن مجدد دکمه </a:t>
            </a:r>
            <a:r>
              <a:rPr lang="en-US" sz="2000" dirty="0" smtClean="0">
                <a:cs typeface="B Nazanin" pitchFamily="2" charset="-78"/>
              </a:rPr>
              <a:t>review</a:t>
            </a:r>
            <a:r>
              <a:rPr lang="fa-IR" sz="2000" dirty="0" smtClean="0">
                <a:cs typeface="B Nazanin" pitchFamily="2" charset="-78"/>
              </a:rPr>
              <a:t> اطلاعات حداقل دمای ثبت شده روز قبل تر را نشان میدهد</a:t>
            </a:r>
          </a:p>
          <a:p>
            <a:pPr algn="r" rtl="1"/>
            <a:r>
              <a:rPr lang="fa-IR" sz="2000" dirty="0" smtClean="0">
                <a:cs typeface="B Nazanin" pitchFamily="2" charset="-78"/>
              </a:rPr>
              <a:t>باهر بار فشردن دکمه </a:t>
            </a:r>
            <a:r>
              <a:rPr lang="en-US" sz="2000" dirty="0" smtClean="0">
                <a:cs typeface="B Nazanin" pitchFamily="2" charset="-78"/>
              </a:rPr>
              <a:t>review</a:t>
            </a:r>
            <a:r>
              <a:rPr lang="fa-IR" sz="2000" dirty="0" smtClean="0">
                <a:cs typeface="B Nazanin" pitchFamily="2" charset="-78"/>
              </a:rPr>
              <a:t> مکان نما به سمت روز قبل حرکت میکند</a:t>
            </a:r>
          </a:p>
          <a:p>
            <a:pPr algn="r" rtl="1"/>
            <a:r>
              <a:rPr lang="fa-IR" sz="2000" dirty="0" smtClean="0">
                <a:cs typeface="B Nazanin" pitchFamily="2" charset="-78"/>
              </a:rPr>
              <a:t>اگر اطلاعات کمتر از 30 روز جمع اوری شده باشد پس از رسیدن به اولین روز جمع اوری اطلاعات با فشردن </a:t>
            </a:r>
            <a:r>
              <a:rPr lang="en-US" sz="2000" dirty="0" smtClean="0">
                <a:cs typeface="B Nazanin" pitchFamily="2" charset="-78"/>
              </a:rPr>
              <a:t>review</a:t>
            </a:r>
            <a:r>
              <a:rPr lang="fa-IR" sz="2000" dirty="0" smtClean="0">
                <a:cs typeface="B Nazanin" pitchFamily="2" charset="-78"/>
              </a:rPr>
              <a:t> به خلاصه اطلاعات امروز برمیگردیم</a:t>
            </a:r>
            <a:endParaRPr lang="fa-IR" sz="2000" dirty="0">
              <a:cs typeface="B Nazanin" pitchFamily="2" charset="-78"/>
            </a:endParaRPr>
          </a:p>
        </p:txBody>
      </p:sp>
      <p:pic>
        <p:nvPicPr>
          <p:cNvPr id="4" name="Picture 2" descr="C:\Users\shabrang\Desktop\11\10.png"/>
          <p:cNvPicPr>
            <a:picLocks noChangeAspect="1" noChangeArrowheads="1"/>
          </p:cNvPicPr>
          <p:nvPr/>
        </p:nvPicPr>
        <p:blipFill rotWithShape="1">
          <a:blip r:embed="rId2">
            <a:extLst>
              <a:ext uri="{28A0092B-C50C-407E-A947-70E740481C1C}">
                <a14:useLocalDpi xmlns:a14="http://schemas.microsoft.com/office/drawing/2010/main" val="0"/>
              </a:ext>
            </a:extLst>
          </a:blip>
          <a:srcRect r="56436" b="3945"/>
          <a:stretch/>
        </p:blipFill>
        <p:spPr bwMode="auto">
          <a:xfrm>
            <a:off x="539553" y="476672"/>
            <a:ext cx="3024336" cy="491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35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itchFamily="2" charset="-78"/>
              </a:rPr>
              <a:t>عملکرد </a:t>
            </a:r>
            <a:r>
              <a:rPr lang="en-US" sz="4000" dirty="0">
                <a:cs typeface="B Titr" pitchFamily="2" charset="-78"/>
              </a:rPr>
              <a:t> </a:t>
            </a:r>
            <a:r>
              <a:rPr lang="en-US" sz="4000" dirty="0" smtClean="0">
                <a:cs typeface="B Titr" pitchFamily="2" charset="-78"/>
              </a:rPr>
              <a:t>paused</a:t>
            </a:r>
            <a:endParaRPr lang="en-US" sz="4000" dirty="0">
              <a:cs typeface="B Titr" pitchFamily="2" charset="-78"/>
            </a:endParaRPr>
          </a:p>
        </p:txBody>
      </p:sp>
      <p:sp>
        <p:nvSpPr>
          <p:cNvPr id="3" name="Content Placeholder 2"/>
          <p:cNvSpPr>
            <a:spLocks noGrp="1"/>
          </p:cNvSpPr>
          <p:nvPr>
            <p:ph idx="1"/>
          </p:nvPr>
        </p:nvSpPr>
        <p:spPr>
          <a:xfrm>
            <a:off x="457200" y="1124744"/>
            <a:ext cx="8229600" cy="5001419"/>
          </a:xfrm>
        </p:spPr>
        <p:txBody>
          <a:bodyPr>
            <a:normAutofit/>
          </a:bodyPr>
          <a:lstStyle/>
          <a:p>
            <a:pPr algn="r" rtl="1"/>
            <a:r>
              <a:rPr lang="fa-IR" sz="2400" dirty="0" smtClean="0">
                <a:cs typeface="B Nazanin" pitchFamily="2" charset="-78"/>
              </a:rPr>
              <a:t>ثبات اینگونه تنظیم شده که پس از فشردن دکمه مکث فرایند ثبت اطلاعات الارم و حداکثرو حداقل را در فاصله زمانی بین دو نمونه گیری دمایی متوقف کند. بسته به اینکه چه زمانی دکمه فشرده شود مدت زمان توقف بین 12:00 دقیقه تا 17 دقیقه و 59 ثانیه خواهد بود</a:t>
            </a:r>
          </a:p>
          <a:p>
            <a:pPr algn="r" rtl="1"/>
            <a:r>
              <a:rPr lang="fa-IR" sz="2400" dirty="0" smtClean="0">
                <a:cs typeface="B Nazanin" pitchFamily="2" charset="-78"/>
              </a:rPr>
              <a:t>این عملکرد به کاربر این امکان را میدهد که وضعیت فعلی را بازبینی کرده یا الارم موجود راپاک کند بدون اینکه در حین کار با ثبات الارم ایجاد شود</a:t>
            </a:r>
          </a:p>
          <a:p>
            <a:pPr algn="r" rtl="1"/>
            <a:r>
              <a:rPr lang="fa-IR" sz="2400" dirty="0" smtClean="0">
                <a:cs typeface="B Nazanin" pitchFamily="2" charset="-78"/>
              </a:rPr>
              <a:t>همانطور که در مثال زیر نشان داده شده فرایند توقف با نمایان شده ایکون </a:t>
            </a:r>
            <a:r>
              <a:rPr lang="en-US" sz="2400" dirty="0" smtClean="0">
                <a:cs typeface="B Nazanin" pitchFamily="2" charset="-78"/>
              </a:rPr>
              <a:t>paused</a:t>
            </a:r>
            <a:r>
              <a:rPr lang="fa-IR" sz="2400" dirty="0" smtClean="0">
                <a:cs typeface="B Nazanin" pitchFamily="2" charset="-78"/>
              </a:rPr>
              <a:t> نشان داده میشود</a:t>
            </a:r>
          </a:p>
          <a:p>
            <a:pPr algn="r" rtl="1"/>
            <a:r>
              <a:rPr lang="fa-IR" sz="2400" dirty="0" smtClean="0">
                <a:cs typeface="B Nazanin" pitchFamily="2" charset="-78"/>
              </a:rPr>
              <a:t>نکته: در وضعیت مکث ثبت داده ادامه پیدا میکند اما هر اطلاعاتی که در این زمان ثبت شود با عنوان اطلاعات زمان مکث علامتگذاری شده و در خلاصه اطلاعات روزانه مورد استفاده قرار نمیگیرد</a:t>
            </a:r>
          </a:p>
          <a:p>
            <a:pPr algn="r" rtl="1"/>
            <a:endParaRPr lang="en-US" sz="2800" dirty="0"/>
          </a:p>
        </p:txBody>
      </p:sp>
      <p:pic>
        <p:nvPicPr>
          <p:cNvPr id="4" name="Picture 2" descr="C:\Users\shabrang\Desktop\11\1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43" t="40387" r="27706" b="23531"/>
          <a:stretch/>
        </p:blipFill>
        <p:spPr bwMode="auto">
          <a:xfrm>
            <a:off x="706049" y="5103340"/>
            <a:ext cx="2483708" cy="175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05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itchFamily="2" charset="-78"/>
              </a:rPr>
              <a:t>تنظیم ساعت</a:t>
            </a:r>
            <a:endParaRPr lang="en-US" sz="4000" dirty="0">
              <a:cs typeface="B Titr" pitchFamily="2" charset="-78"/>
            </a:endParaRPr>
          </a:p>
        </p:txBody>
      </p:sp>
      <p:sp>
        <p:nvSpPr>
          <p:cNvPr id="3" name="Content Placeholder 2"/>
          <p:cNvSpPr>
            <a:spLocks noGrp="1"/>
          </p:cNvSpPr>
          <p:nvPr>
            <p:ph idx="1"/>
          </p:nvPr>
        </p:nvSpPr>
        <p:spPr>
          <a:xfrm>
            <a:off x="457200" y="1124744"/>
            <a:ext cx="8229600" cy="5001419"/>
          </a:xfrm>
        </p:spPr>
        <p:txBody>
          <a:bodyPr>
            <a:normAutofit/>
          </a:bodyPr>
          <a:lstStyle/>
          <a:p>
            <a:pPr algn="r" rtl="1"/>
            <a:r>
              <a:rPr lang="fa-IR" sz="2000" dirty="0" smtClean="0">
                <a:cs typeface="B Nazanin" pitchFamily="2" charset="-78"/>
              </a:rPr>
              <a:t>ساعت نمایشگر را هم میتوان با استفاده از برنامه انالیز </a:t>
            </a:r>
            <a:r>
              <a:rPr lang="en-US" sz="2000" dirty="0" err="1" smtClean="0">
                <a:cs typeface="B Nazanin" pitchFamily="2" charset="-78"/>
              </a:rPr>
              <a:t>logtag</a:t>
            </a:r>
            <a:r>
              <a:rPr lang="fa-IR" sz="2000" dirty="0" smtClean="0">
                <a:cs typeface="B Nazanin" pitchFamily="2" charset="-78"/>
              </a:rPr>
              <a:t> و هم بطور مستقیم با استفاده از دکمه های روی ثبات تنظیم کرد</a:t>
            </a:r>
          </a:p>
          <a:p>
            <a:pPr algn="r" rtl="1"/>
            <a:r>
              <a:rPr lang="fa-IR" sz="2000" dirty="0" smtClean="0">
                <a:cs typeface="B Nazanin" pitchFamily="2" charset="-78"/>
              </a:rPr>
              <a:t>ساعت را میتوان با فشردن همزمان هر دو دکمه به مدت 8 ثانیه تنظیم کرد</a:t>
            </a:r>
          </a:p>
          <a:p>
            <a:pPr algn="r" rtl="1"/>
            <a:r>
              <a:rPr lang="fa-IR" sz="2000" dirty="0" smtClean="0">
                <a:cs typeface="B Nazanin" pitchFamily="2" charset="-78"/>
              </a:rPr>
              <a:t>با فشردن این دکمه عبارت </a:t>
            </a:r>
            <a:r>
              <a:rPr lang="en-US" sz="2000" dirty="0" smtClean="0">
                <a:cs typeface="B Nazanin" pitchFamily="2" charset="-78"/>
              </a:rPr>
              <a:t>clock ADJ</a:t>
            </a:r>
            <a:r>
              <a:rPr lang="fa-IR" sz="2000" dirty="0" smtClean="0">
                <a:cs typeface="B Nazanin" pitchFamily="2" charset="-78"/>
              </a:rPr>
              <a:t> شروع به چشمک زدن میکند زمانی که چشمک زدن متوقف شود دکمه ها را رها کنید</a:t>
            </a:r>
          </a:p>
          <a:p>
            <a:pPr algn="r" rtl="1"/>
            <a:r>
              <a:rPr lang="fa-IR" sz="2000" dirty="0" smtClean="0">
                <a:cs typeface="B Nazanin" pitchFamily="2" charset="-78"/>
              </a:rPr>
              <a:t>همانطور که در مثال زیر نشان داده شده است اعداد نشانگر دقیقه در نمایشگر شروع به چشمک زدن میکند با فشردن دکمه </a:t>
            </a:r>
            <a:r>
              <a:rPr lang="en-US" sz="2000" dirty="0" smtClean="0">
                <a:cs typeface="B Nazanin" pitchFamily="2" charset="-78"/>
              </a:rPr>
              <a:t>REVIEW</a:t>
            </a:r>
            <a:r>
              <a:rPr lang="fa-IR" sz="2000" dirty="0" smtClean="0">
                <a:cs typeface="B Nazanin" pitchFamily="2" charset="-78"/>
              </a:rPr>
              <a:t> عدد دقیقه افزایش می یابد</a:t>
            </a:r>
          </a:p>
          <a:p>
            <a:pPr algn="r" rtl="1"/>
            <a:r>
              <a:rPr lang="fa-IR" sz="2000" dirty="0" smtClean="0">
                <a:cs typeface="B Nazanin" pitchFamily="2" charset="-78"/>
              </a:rPr>
              <a:t>با فشردن دکمه </a:t>
            </a:r>
            <a:r>
              <a:rPr lang="en-US" sz="2000" dirty="0" smtClean="0">
                <a:cs typeface="B Nazanin" pitchFamily="2" charset="-78"/>
              </a:rPr>
              <a:t>START </a:t>
            </a:r>
            <a:r>
              <a:rPr lang="fa-IR" sz="2000" dirty="0" smtClean="0">
                <a:cs typeface="B Nazanin" pitchFamily="2" charset="-78"/>
              </a:rPr>
              <a:t> دقیقه تایید و نشانگر ساعت شروع به چشمک میکند</a:t>
            </a:r>
          </a:p>
          <a:p>
            <a:pPr algn="r" rtl="1"/>
            <a:r>
              <a:rPr lang="fa-IR" sz="2000" dirty="0" smtClean="0">
                <a:cs typeface="B Nazanin" pitchFamily="2" charset="-78"/>
              </a:rPr>
              <a:t>با فشردن </a:t>
            </a:r>
            <a:r>
              <a:rPr lang="en-US" sz="2000" dirty="0" smtClean="0">
                <a:cs typeface="B Nazanin" pitchFamily="2" charset="-78"/>
              </a:rPr>
              <a:t>REVIEW </a:t>
            </a:r>
            <a:r>
              <a:rPr lang="fa-IR" sz="2000" dirty="0">
                <a:cs typeface="B Nazanin" pitchFamily="2" charset="-78"/>
              </a:rPr>
              <a:t> </a:t>
            </a:r>
            <a:r>
              <a:rPr lang="fa-IR" sz="2000" dirty="0" smtClean="0">
                <a:cs typeface="B Nazanin" pitchFamily="2" charset="-78"/>
              </a:rPr>
              <a:t>اعداد ساعت افزایش پیدا میکند</a:t>
            </a:r>
          </a:p>
          <a:p>
            <a:pPr algn="r" rtl="1"/>
            <a:r>
              <a:rPr lang="fa-IR" sz="2000" dirty="0" smtClean="0">
                <a:cs typeface="B Nazanin" pitchFamily="2" charset="-78"/>
              </a:rPr>
              <a:t>با فشردن </a:t>
            </a:r>
            <a:r>
              <a:rPr lang="en-US" sz="2000" dirty="0" smtClean="0">
                <a:cs typeface="B Nazanin" pitchFamily="2" charset="-78"/>
              </a:rPr>
              <a:t>START </a:t>
            </a:r>
            <a:r>
              <a:rPr lang="fa-IR" sz="2000" dirty="0" smtClean="0">
                <a:cs typeface="B Nazanin" pitchFamily="2" charset="-78"/>
              </a:rPr>
              <a:t>ساعت هم تایید  و به وضعیت نرمان باز میگردد</a:t>
            </a:r>
          </a:p>
          <a:p>
            <a:pPr algn="r" rtl="1"/>
            <a:endParaRPr lang="en-US" sz="2400" dirty="0">
              <a:cs typeface="B Nazanin" pitchFamily="2" charset="-78"/>
            </a:endParaRPr>
          </a:p>
        </p:txBody>
      </p:sp>
      <p:pic>
        <p:nvPicPr>
          <p:cNvPr id="4" name="Picture 2" descr="C:\Users\shabrang\Desktop\11\12.1.png"/>
          <p:cNvPicPr>
            <a:picLocks noChangeAspect="1" noChangeArrowheads="1"/>
          </p:cNvPicPr>
          <p:nvPr/>
        </p:nvPicPr>
        <p:blipFill rotWithShape="1">
          <a:blip r:embed="rId2">
            <a:extLst>
              <a:ext uri="{28A0092B-C50C-407E-A947-70E740481C1C}">
                <a14:useLocalDpi xmlns:a14="http://schemas.microsoft.com/office/drawing/2010/main" val="0"/>
              </a:ext>
            </a:extLst>
          </a:blip>
          <a:srcRect l="1744" t="53911" r="61932" b="14497"/>
          <a:stretch/>
        </p:blipFill>
        <p:spPr bwMode="auto">
          <a:xfrm>
            <a:off x="251520" y="4221088"/>
            <a:ext cx="2421924" cy="1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8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shabrang\Desktop\11\13.png"/>
          <p:cNvPicPr>
            <a:picLocks noChangeAspect="1" noChangeArrowheads="1"/>
          </p:cNvPicPr>
          <p:nvPr/>
        </p:nvPicPr>
        <p:blipFill rotWithShape="1">
          <a:blip r:embed="rId2">
            <a:extLst>
              <a:ext uri="{28A0092B-C50C-407E-A947-70E740481C1C}">
                <a14:useLocalDpi xmlns:a14="http://schemas.microsoft.com/office/drawing/2010/main" val="0"/>
              </a:ext>
            </a:extLst>
          </a:blip>
          <a:srcRect t="1801" r="3575" b="73514"/>
          <a:stretch/>
        </p:blipFill>
        <p:spPr bwMode="auto">
          <a:xfrm>
            <a:off x="1691680" y="123568"/>
            <a:ext cx="6192688" cy="2003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abrang\Desktop\11\13.png"/>
          <p:cNvPicPr>
            <a:picLocks noChangeAspect="1" noChangeArrowheads="1"/>
          </p:cNvPicPr>
          <p:nvPr/>
        </p:nvPicPr>
        <p:blipFill rotWithShape="1">
          <a:blip r:embed="rId2">
            <a:extLst>
              <a:ext uri="{28A0092B-C50C-407E-A947-70E740481C1C}">
                <a14:useLocalDpi xmlns:a14="http://schemas.microsoft.com/office/drawing/2010/main" val="0"/>
              </a:ext>
            </a:extLst>
          </a:blip>
          <a:srcRect t="34234" r="3575" b="36577"/>
          <a:stretch/>
        </p:blipFill>
        <p:spPr bwMode="auto">
          <a:xfrm>
            <a:off x="1691680" y="2126910"/>
            <a:ext cx="6192688" cy="2368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abrang\Desktop\11\13.png"/>
          <p:cNvPicPr>
            <a:picLocks noChangeAspect="1" noChangeArrowheads="1"/>
          </p:cNvPicPr>
          <p:nvPr/>
        </p:nvPicPr>
        <p:blipFill rotWithShape="1">
          <a:blip r:embed="rId2">
            <a:extLst>
              <a:ext uri="{28A0092B-C50C-407E-A947-70E740481C1C}">
                <a14:useLocalDpi xmlns:a14="http://schemas.microsoft.com/office/drawing/2010/main" val="0"/>
              </a:ext>
            </a:extLst>
          </a:blip>
          <a:srcRect t="85060" r="3575"/>
          <a:stretch/>
        </p:blipFill>
        <p:spPr bwMode="auto">
          <a:xfrm>
            <a:off x="1691680" y="4505046"/>
            <a:ext cx="6192688" cy="12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06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habrang\Desktop\11\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43618"/>
            <a:ext cx="717881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8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cs typeface="B Traffic" pitchFamily="2" charset="-78"/>
              </a:rPr>
              <a:t>رسم نمودار </a:t>
            </a:r>
            <a:r>
              <a:rPr lang="fa-IR"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cs typeface="B Traffic" pitchFamily="2" charset="-78"/>
              </a:rPr>
              <a:t>پوشش </a:t>
            </a:r>
            <a:r>
              <a:rPr lang="fa-IR"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cs typeface="B Traffic" pitchFamily="2" charset="-78"/>
              </a:rPr>
              <a:t>واکسیناسیون</a:t>
            </a:r>
            <a:endParaRPr lang="en-US" dirty="0"/>
          </a:p>
        </p:txBody>
      </p:sp>
      <p:sp>
        <p:nvSpPr>
          <p:cNvPr id="4" name="Content Placeholder 2"/>
          <p:cNvSpPr>
            <a:spLocks noGrp="1"/>
          </p:cNvSpPr>
          <p:nvPr>
            <p:ph idx="1"/>
          </p:nvPr>
        </p:nvSpPr>
        <p:spPr/>
        <p:txBody>
          <a:bodyPr>
            <a:normAutofit/>
          </a:bodyPr>
          <a:lstStyle/>
          <a:p>
            <a:pPr algn="justLow" rtl="1"/>
            <a:r>
              <a:rPr lang="fa-IR" dirty="0">
                <a:solidFill>
                  <a:schemeClr val="accent4">
                    <a:lumMod val="50000"/>
                  </a:schemeClr>
                </a:solidFill>
                <a:cs typeface="B Nazanin" pitchFamily="2" charset="-78"/>
              </a:rPr>
              <a:t>یکی از ابزارهای مهم ارزشیابی برنامه واکسیناسیون در طول سال است که به صورت ماهیانه تکمیل می گردد.</a:t>
            </a:r>
          </a:p>
          <a:p>
            <a:pPr algn="justLow" rtl="1"/>
            <a:r>
              <a:rPr lang="fa-IR" dirty="0">
                <a:solidFill>
                  <a:schemeClr val="accent4">
                    <a:lumMod val="50000"/>
                  </a:schemeClr>
                </a:solidFill>
                <a:cs typeface="B Nazanin" pitchFamily="2" charset="-78"/>
              </a:rPr>
              <a:t>راهی برای کنترل برنامه واکسیناسیون در حین اجرا و در طول سال می باشد. و هرگونه انحراف از مسیر اصلی را شناسایی و می توان بلافاصله جهت رفع عوامل موثر بر آنها اقدام نمود .</a:t>
            </a:r>
          </a:p>
          <a:p>
            <a:pPr algn="justLow" rtl="1"/>
            <a:r>
              <a:rPr lang="fa-IR" dirty="0" smtClean="0">
                <a:solidFill>
                  <a:schemeClr val="accent4">
                    <a:lumMod val="50000"/>
                  </a:schemeClr>
                </a:solidFill>
                <a:cs typeface="B Nazanin" pitchFamily="2" charset="-78"/>
              </a:rPr>
              <a:t>آمار </a:t>
            </a:r>
            <a:r>
              <a:rPr lang="fa-IR" dirty="0">
                <a:solidFill>
                  <a:schemeClr val="accent4">
                    <a:lumMod val="50000"/>
                  </a:schemeClr>
                </a:solidFill>
                <a:cs typeface="B Nazanin" pitchFamily="2" charset="-78"/>
              </a:rPr>
              <a:t>وارد شده در این فرم مربوط به جمعیت تحت پوشش آن مرکز می باشد نه کل افراد واکسینه شده.</a:t>
            </a:r>
            <a:endParaRPr lang="en-US" dirty="0">
              <a:solidFill>
                <a:schemeClr val="accent4">
                  <a:lumMod val="50000"/>
                </a:schemeClr>
              </a:solidFill>
              <a:cs typeface="B Nazanin" pitchFamily="2" charset="-78"/>
            </a:endParaRPr>
          </a:p>
          <a:p>
            <a:pPr algn="r" rtl="1"/>
            <a:endParaRPr lang="fa-IR" dirty="0">
              <a:solidFill>
                <a:schemeClr val="accent6">
                  <a:lumMod val="50000"/>
                </a:schemeClr>
              </a:solidFill>
            </a:endParaRPr>
          </a:p>
        </p:txBody>
      </p:sp>
    </p:spTree>
    <p:extLst>
      <p:ext uri="{BB962C8B-B14F-4D97-AF65-F5344CB8AC3E}">
        <p14:creationId xmlns:p14="http://schemas.microsoft.com/office/powerpoint/2010/main" val="184643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211960" y="407197"/>
            <a:ext cx="0" cy="1805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9445" y="204330"/>
            <a:ext cx="6372200" cy="307777"/>
          </a:xfrm>
          <a:prstGeom prst="rect">
            <a:avLst/>
          </a:prstGeom>
          <a:noFill/>
        </p:spPr>
        <p:txBody>
          <a:bodyPr wrap="square" rtlCol="1">
            <a:spAutoFit/>
          </a:bodyPr>
          <a:lstStyle/>
          <a:p>
            <a:r>
              <a:rPr lang="fa-IR" sz="1400" dirty="0" smtClean="0">
                <a:solidFill>
                  <a:srgbClr val="FF0000"/>
                </a:solidFill>
                <a:cs typeface="B Traffic" pitchFamily="2" charset="-78"/>
              </a:rPr>
              <a:t>جمعیت زیر یکسال تحت پوشش (بدون جمعیت مهمان) /12</a:t>
            </a:r>
            <a:r>
              <a:rPr lang="en-US" sz="1400" dirty="0" smtClean="0">
                <a:solidFill>
                  <a:srgbClr val="FF0000"/>
                </a:solidFill>
                <a:cs typeface="B Traffic" pitchFamily="2" charset="-78"/>
              </a:rPr>
              <a:t>= </a:t>
            </a:r>
            <a:r>
              <a:rPr lang="fa-IR" sz="1400" dirty="0" smtClean="0">
                <a:solidFill>
                  <a:srgbClr val="FF0000"/>
                </a:solidFill>
                <a:cs typeface="B Traffic" pitchFamily="2" charset="-78"/>
              </a:rPr>
              <a:t>جمعیت مورد انتظار ماهانه</a:t>
            </a:r>
            <a:r>
              <a:rPr lang="en-US" sz="1400" dirty="0" smtClean="0">
                <a:solidFill>
                  <a:srgbClr val="FF0000"/>
                </a:solidFill>
                <a:cs typeface="B Traffic" pitchFamily="2" charset="-78"/>
              </a:rPr>
              <a:t> </a:t>
            </a:r>
            <a:endParaRPr lang="fa-IR" sz="1400" dirty="0">
              <a:solidFill>
                <a:srgbClr val="FF0000"/>
              </a:solidFill>
              <a:cs typeface="B Traffic" pitchFamily="2" charset="-78"/>
            </a:endParaRPr>
          </a:p>
        </p:txBody>
      </p:sp>
      <p:cxnSp>
        <p:nvCxnSpPr>
          <p:cNvPr id="12" name="Straight Arrow Connector 11"/>
          <p:cNvCxnSpPr>
            <a:stCxn id="13" idx="3"/>
          </p:cNvCxnSpPr>
          <p:nvPr/>
        </p:nvCxnSpPr>
        <p:spPr>
          <a:xfrm>
            <a:off x="3434600" y="5311081"/>
            <a:ext cx="5613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8879" y="5157192"/>
            <a:ext cx="2405721" cy="307777"/>
          </a:xfrm>
          <a:prstGeom prst="rect">
            <a:avLst/>
          </a:prstGeom>
          <a:noFill/>
        </p:spPr>
        <p:txBody>
          <a:bodyPr wrap="square" rtlCol="1">
            <a:spAutoFit/>
          </a:bodyPr>
          <a:lstStyle/>
          <a:p>
            <a:pPr algn="r" rtl="1"/>
            <a:r>
              <a:rPr lang="fa-IR" sz="1400" dirty="0" smtClean="0">
                <a:solidFill>
                  <a:srgbClr val="FF0000"/>
                </a:solidFill>
                <a:cs typeface="B Traffic" pitchFamily="2" charset="-78"/>
              </a:rPr>
              <a:t>تعداد افراد واکسینه شده در هر ماه</a:t>
            </a:r>
            <a:endParaRPr lang="fa-IR" sz="1400" dirty="0">
              <a:solidFill>
                <a:srgbClr val="FF0000"/>
              </a:solidFill>
              <a:cs typeface="B Traffic" pitchFamily="2" charset="-78"/>
            </a:endParaRPr>
          </a:p>
        </p:txBody>
      </p:sp>
      <p:cxnSp>
        <p:nvCxnSpPr>
          <p:cNvPr id="14" name="Straight Arrow Connector 13"/>
          <p:cNvCxnSpPr/>
          <p:nvPr/>
        </p:nvCxnSpPr>
        <p:spPr>
          <a:xfrm>
            <a:off x="3779912" y="5616790"/>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360" y="5467034"/>
            <a:ext cx="3864403" cy="276999"/>
          </a:xfrm>
          <a:prstGeom prst="rect">
            <a:avLst/>
          </a:prstGeom>
          <a:noFill/>
        </p:spPr>
        <p:txBody>
          <a:bodyPr wrap="square" rtlCol="1">
            <a:spAutoFit/>
          </a:bodyPr>
          <a:lstStyle/>
          <a:p>
            <a:pPr algn="r" rtl="1"/>
            <a:r>
              <a:rPr lang="fa-IR" sz="1200" dirty="0" smtClean="0">
                <a:solidFill>
                  <a:srgbClr val="FF0000"/>
                </a:solidFill>
                <a:cs typeface="B Traffic" pitchFamily="2" charset="-78"/>
              </a:rPr>
              <a:t>جمع تعدادافراد واکسینه شده در هر ماه با ماههای قبل= جمع تزایدی</a:t>
            </a:r>
            <a:endParaRPr lang="fa-IR" sz="1200" dirty="0">
              <a:solidFill>
                <a:srgbClr val="FF0000"/>
              </a:solidFill>
              <a:cs typeface="B Traffic" pitchFamily="2" charset="-78"/>
            </a:endParaRPr>
          </a:p>
        </p:txBody>
      </p:sp>
      <p:pic>
        <p:nvPicPr>
          <p:cNvPr id="1027" name="Picture 3" descr="C:\Users\shabrang\Desktop\99999999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883" y="739406"/>
            <a:ext cx="4773670" cy="564627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004441" y="4581128"/>
            <a:ext cx="2405721" cy="307777"/>
          </a:xfrm>
          <a:prstGeom prst="rect">
            <a:avLst/>
          </a:prstGeom>
          <a:noFill/>
        </p:spPr>
        <p:txBody>
          <a:bodyPr wrap="square" rtlCol="1">
            <a:spAutoFit/>
          </a:bodyPr>
          <a:lstStyle/>
          <a:p>
            <a:pPr algn="r" rtl="1"/>
            <a:r>
              <a:rPr lang="fa-IR" sz="1400" dirty="0" smtClean="0">
                <a:solidFill>
                  <a:srgbClr val="FF0000"/>
                </a:solidFill>
                <a:cs typeface="B Traffic" pitchFamily="2" charset="-78"/>
              </a:rPr>
              <a:t>ماههای سال به ترتیب </a:t>
            </a:r>
            <a:endParaRPr lang="fa-IR" sz="1400" dirty="0">
              <a:solidFill>
                <a:srgbClr val="FF0000"/>
              </a:solidFill>
              <a:cs typeface="B Traffic" pitchFamily="2" charset="-78"/>
            </a:endParaRPr>
          </a:p>
        </p:txBody>
      </p:sp>
      <p:cxnSp>
        <p:nvCxnSpPr>
          <p:cNvPr id="39" name="Straight Arrow Connector 38"/>
          <p:cNvCxnSpPr/>
          <p:nvPr/>
        </p:nvCxnSpPr>
        <p:spPr>
          <a:xfrm>
            <a:off x="3587000" y="4735016"/>
            <a:ext cx="5613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81125" y="767897"/>
            <a:ext cx="480370" cy="4031873"/>
          </a:xfrm>
          <a:prstGeom prst="rect">
            <a:avLst/>
          </a:prstGeom>
          <a:noFill/>
        </p:spPr>
        <p:txBody>
          <a:bodyPr wrap="square" rtlCol="1">
            <a:spAutoFit/>
          </a:bodyPr>
          <a:lstStyle/>
          <a:p>
            <a:pPr algn="r" rtl="1"/>
            <a:r>
              <a:rPr lang="fa-IR" sz="1100" dirty="0" smtClean="0">
                <a:solidFill>
                  <a:schemeClr val="accent6">
                    <a:lumMod val="75000"/>
                  </a:schemeClr>
                </a:solidFill>
                <a:cs typeface="B Traffic" pitchFamily="2" charset="-78"/>
              </a:rPr>
              <a:t>156</a:t>
            </a:r>
          </a:p>
          <a:p>
            <a:pPr algn="r" rtl="1"/>
            <a:endParaRPr lang="fa-IR" sz="11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143</a:t>
            </a:r>
          </a:p>
          <a:p>
            <a:pPr algn="r" rtl="1"/>
            <a:endParaRPr lang="fa-IR" sz="8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130</a:t>
            </a:r>
          </a:p>
          <a:p>
            <a:pPr algn="r" rtl="1"/>
            <a:endParaRPr lang="fa-IR" sz="9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117</a:t>
            </a:r>
          </a:p>
          <a:p>
            <a:pPr algn="r" rtl="1"/>
            <a:endParaRPr lang="fa-IR" sz="105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104</a:t>
            </a:r>
          </a:p>
          <a:p>
            <a:pPr algn="r" rtl="1"/>
            <a:endParaRPr lang="fa-IR" sz="105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91</a:t>
            </a:r>
          </a:p>
          <a:p>
            <a:pPr algn="r" rtl="1"/>
            <a:endParaRPr lang="fa-IR" sz="5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78</a:t>
            </a:r>
          </a:p>
          <a:p>
            <a:pPr algn="r" rtl="1"/>
            <a:endParaRPr lang="fa-IR" sz="9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65</a:t>
            </a:r>
          </a:p>
          <a:p>
            <a:pPr algn="r" rtl="1"/>
            <a:endParaRPr lang="fa-IR" sz="11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52</a:t>
            </a:r>
          </a:p>
          <a:p>
            <a:pPr algn="r" rtl="1"/>
            <a:endParaRPr lang="fa-IR" sz="6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39</a:t>
            </a:r>
          </a:p>
          <a:p>
            <a:pPr algn="r" rtl="1"/>
            <a:endParaRPr lang="fa-IR" sz="11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26</a:t>
            </a:r>
          </a:p>
          <a:p>
            <a:pPr algn="r" rtl="1"/>
            <a:endParaRPr lang="fa-IR" sz="1100" dirty="0" smtClean="0">
              <a:solidFill>
                <a:schemeClr val="accent6">
                  <a:lumMod val="75000"/>
                </a:schemeClr>
              </a:solidFill>
              <a:cs typeface="B Traffic" pitchFamily="2" charset="-78"/>
            </a:endParaRPr>
          </a:p>
          <a:p>
            <a:pPr algn="r" rtl="1"/>
            <a:r>
              <a:rPr lang="fa-IR" sz="1100" dirty="0" smtClean="0">
                <a:solidFill>
                  <a:schemeClr val="accent6">
                    <a:lumMod val="75000"/>
                  </a:schemeClr>
                </a:solidFill>
                <a:cs typeface="B Traffic" pitchFamily="2" charset="-78"/>
              </a:rPr>
              <a:t>13</a:t>
            </a:r>
          </a:p>
          <a:p>
            <a:pPr algn="r" rtl="1"/>
            <a:endParaRPr lang="fa-IR" sz="700" dirty="0" smtClean="0">
              <a:solidFill>
                <a:schemeClr val="accent6">
                  <a:lumMod val="75000"/>
                </a:schemeClr>
              </a:solidFill>
              <a:cs typeface="B Traffic" pitchFamily="2" charset="-78"/>
            </a:endParaRPr>
          </a:p>
          <a:p>
            <a:pPr algn="r" rtl="1"/>
            <a:r>
              <a:rPr lang="en-US" sz="1100" dirty="0" smtClean="0">
                <a:solidFill>
                  <a:schemeClr val="accent6">
                    <a:lumMod val="75000"/>
                  </a:schemeClr>
                </a:solidFill>
                <a:cs typeface="B Traffic" pitchFamily="2" charset="-78"/>
              </a:rPr>
              <a:t>0</a:t>
            </a:r>
            <a:endParaRPr lang="fa-IR" sz="1100" dirty="0" smtClean="0">
              <a:solidFill>
                <a:schemeClr val="accent6">
                  <a:lumMod val="75000"/>
                </a:schemeClr>
              </a:solidFill>
              <a:cs typeface="B Traffic" pitchFamily="2" charset="-78"/>
            </a:endParaRPr>
          </a:p>
        </p:txBody>
      </p:sp>
      <p:sp>
        <p:nvSpPr>
          <p:cNvPr id="41" name="TextBox 40"/>
          <p:cNvSpPr txBox="1"/>
          <p:nvPr/>
        </p:nvSpPr>
        <p:spPr>
          <a:xfrm flipH="1">
            <a:off x="4572000" y="4549180"/>
            <a:ext cx="3831818" cy="593660"/>
          </a:xfrm>
          <a:prstGeom prst="rect">
            <a:avLst/>
          </a:prstGeom>
          <a:noFill/>
        </p:spPr>
        <p:txBody>
          <a:bodyPr vert="vert270" wrap="square" rtlCol="1">
            <a:spAutoFit/>
          </a:bodyPr>
          <a:lstStyle/>
          <a:p>
            <a:pPr algn="r" rtl="1"/>
            <a:r>
              <a:rPr lang="fa-IR" sz="1000" dirty="0" smtClean="0">
                <a:solidFill>
                  <a:schemeClr val="accent6">
                    <a:lumMod val="75000"/>
                  </a:schemeClr>
                </a:solidFill>
                <a:cs typeface="B Nazanin" pitchFamily="2" charset="-78"/>
              </a:rPr>
              <a:t>فروردین </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اردیبهشت</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خرداد</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تیر</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مرداد</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شهریور</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مهر</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آبان</a:t>
            </a:r>
          </a:p>
          <a:p>
            <a:pPr algn="r" rtl="1"/>
            <a:endParaRPr lang="fa-IR" sz="700" dirty="0">
              <a:solidFill>
                <a:schemeClr val="accent6">
                  <a:lumMod val="75000"/>
                </a:schemeClr>
              </a:solidFill>
              <a:cs typeface="B Nazanin" pitchFamily="2" charset="-78"/>
            </a:endParaRPr>
          </a:p>
          <a:p>
            <a:pPr algn="r" rtl="1"/>
            <a:endParaRPr lang="fa-IR" sz="1000" dirty="0" smtClean="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آذر</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دی</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بهمن</a:t>
            </a:r>
          </a:p>
          <a:p>
            <a:pPr algn="r" rtl="1"/>
            <a:endParaRPr lang="fa-IR" sz="1000" dirty="0">
              <a:solidFill>
                <a:schemeClr val="accent6">
                  <a:lumMod val="75000"/>
                </a:schemeClr>
              </a:solidFill>
              <a:cs typeface="B Nazanin" pitchFamily="2" charset="-78"/>
            </a:endParaRPr>
          </a:p>
          <a:p>
            <a:pPr algn="r" rtl="1"/>
            <a:r>
              <a:rPr lang="fa-IR" sz="1000" dirty="0" smtClean="0">
                <a:solidFill>
                  <a:schemeClr val="accent6">
                    <a:lumMod val="75000"/>
                  </a:schemeClr>
                </a:solidFill>
                <a:cs typeface="B Nazanin" pitchFamily="2" charset="-78"/>
              </a:rPr>
              <a:t>اسفند</a:t>
            </a:r>
            <a:endParaRPr lang="fa-IR" sz="1000" dirty="0">
              <a:solidFill>
                <a:schemeClr val="accent6">
                  <a:lumMod val="75000"/>
                </a:schemeClr>
              </a:solidFill>
              <a:cs typeface="B Nazanin" pitchFamily="2" charset="-78"/>
            </a:endParaRPr>
          </a:p>
        </p:txBody>
      </p:sp>
      <p:sp>
        <p:nvSpPr>
          <p:cNvPr id="43" name="TextBox 42"/>
          <p:cNvSpPr txBox="1"/>
          <p:nvPr/>
        </p:nvSpPr>
        <p:spPr>
          <a:xfrm>
            <a:off x="871319" y="767897"/>
            <a:ext cx="2664296" cy="738664"/>
          </a:xfrm>
          <a:prstGeom prst="rect">
            <a:avLst/>
          </a:prstGeom>
          <a:noFill/>
        </p:spPr>
        <p:txBody>
          <a:bodyPr wrap="square" rtlCol="1">
            <a:spAutoFit/>
          </a:bodyPr>
          <a:lstStyle/>
          <a:p>
            <a:pPr algn="r" rtl="1"/>
            <a:r>
              <a:rPr lang="fa-IR" sz="1400" dirty="0" smtClean="0">
                <a:solidFill>
                  <a:srgbClr val="FF0000"/>
                </a:solidFill>
                <a:cs typeface="B Traffic" pitchFamily="2" charset="-78"/>
              </a:rPr>
              <a:t>مثال:</a:t>
            </a:r>
          </a:p>
          <a:p>
            <a:pPr algn="r" rtl="1"/>
            <a:r>
              <a:rPr lang="fa-IR" sz="1400" dirty="0" smtClean="0">
                <a:solidFill>
                  <a:srgbClr val="FF0000"/>
                </a:solidFill>
                <a:cs typeface="B Traffic" pitchFamily="2" charset="-78"/>
              </a:rPr>
              <a:t>جمعیت متولدین سال قبل : 156کودک</a:t>
            </a:r>
          </a:p>
          <a:p>
            <a:pPr algn="l"/>
            <a:r>
              <a:rPr lang="fa-IR" sz="1400" dirty="0" smtClean="0">
                <a:solidFill>
                  <a:srgbClr val="FF0000"/>
                </a:solidFill>
                <a:cs typeface="B Traffic" pitchFamily="2" charset="-78"/>
              </a:rPr>
              <a:t>156/12:13</a:t>
            </a:r>
            <a:endParaRPr lang="fa-IR" sz="1400" dirty="0">
              <a:solidFill>
                <a:srgbClr val="FF0000"/>
              </a:solidFill>
              <a:cs typeface="B Traffic" pitchFamily="2" charset="-78"/>
            </a:endParaRPr>
          </a:p>
        </p:txBody>
      </p:sp>
      <p:sp>
        <p:nvSpPr>
          <p:cNvPr id="50" name="TextBox 49"/>
          <p:cNvSpPr txBox="1"/>
          <p:nvPr/>
        </p:nvSpPr>
        <p:spPr>
          <a:xfrm>
            <a:off x="6365105" y="5281542"/>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14</a:t>
            </a:r>
            <a:endParaRPr lang="fa-IR" sz="1000" dirty="0">
              <a:solidFill>
                <a:schemeClr val="tx2">
                  <a:lumMod val="60000"/>
                  <a:lumOff val="40000"/>
                </a:schemeClr>
              </a:solidFill>
              <a:cs typeface="B Traffic" pitchFamily="2" charset="-78"/>
            </a:endParaRPr>
          </a:p>
        </p:txBody>
      </p:sp>
      <p:sp>
        <p:nvSpPr>
          <p:cNvPr id="52" name="TextBox 51"/>
          <p:cNvSpPr txBox="1"/>
          <p:nvPr/>
        </p:nvSpPr>
        <p:spPr>
          <a:xfrm>
            <a:off x="4653995" y="5275173"/>
            <a:ext cx="350053"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15</a:t>
            </a:r>
            <a:endParaRPr lang="fa-IR" sz="900" dirty="0">
              <a:solidFill>
                <a:schemeClr val="tx2">
                  <a:lumMod val="60000"/>
                  <a:lumOff val="40000"/>
                </a:schemeClr>
              </a:solidFill>
              <a:cs typeface="B Traffic" pitchFamily="2" charset="-78"/>
            </a:endParaRPr>
          </a:p>
        </p:txBody>
      </p:sp>
      <p:sp>
        <p:nvSpPr>
          <p:cNvPr id="55" name="TextBox 54"/>
          <p:cNvSpPr txBox="1"/>
          <p:nvPr/>
        </p:nvSpPr>
        <p:spPr>
          <a:xfrm>
            <a:off x="6726096" y="5283099"/>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12</a:t>
            </a:r>
            <a:endParaRPr lang="fa-IR" sz="1000" dirty="0">
              <a:solidFill>
                <a:schemeClr val="tx2">
                  <a:lumMod val="60000"/>
                  <a:lumOff val="40000"/>
                </a:schemeClr>
              </a:solidFill>
              <a:cs typeface="B Traffic" pitchFamily="2" charset="-78"/>
            </a:endParaRPr>
          </a:p>
        </p:txBody>
      </p:sp>
      <p:sp>
        <p:nvSpPr>
          <p:cNvPr id="56" name="TextBox 55"/>
          <p:cNvSpPr txBox="1"/>
          <p:nvPr/>
        </p:nvSpPr>
        <p:spPr>
          <a:xfrm>
            <a:off x="7062636" y="5281431"/>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15</a:t>
            </a:r>
            <a:endParaRPr lang="fa-IR" sz="1000" dirty="0">
              <a:solidFill>
                <a:schemeClr val="tx2">
                  <a:lumMod val="60000"/>
                  <a:lumOff val="40000"/>
                </a:schemeClr>
              </a:solidFill>
              <a:cs typeface="B Traffic" pitchFamily="2" charset="-78"/>
            </a:endParaRPr>
          </a:p>
        </p:txBody>
      </p:sp>
      <p:sp>
        <p:nvSpPr>
          <p:cNvPr id="57" name="TextBox 56"/>
          <p:cNvSpPr txBox="1"/>
          <p:nvPr/>
        </p:nvSpPr>
        <p:spPr>
          <a:xfrm>
            <a:off x="7399176" y="5311688"/>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9</a:t>
            </a:r>
            <a:endParaRPr lang="fa-IR" sz="1000" dirty="0">
              <a:solidFill>
                <a:schemeClr val="tx2">
                  <a:lumMod val="60000"/>
                  <a:lumOff val="40000"/>
                </a:schemeClr>
              </a:solidFill>
              <a:cs typeface="B Traffic" pitchFamily="2" charset="-78"/>
            </a:endParaRPr>
          </a:p>
        </p:txBody>
      </p:sp>
      <p:sp>
        <p:nvSpPr>
          <p:cNvPr id="58" name="TextBox 57"/>
          <p:cNvSpPr txBox="1"/>
          <p:nvPr/>
        </p:nvSpPr>
        <p:spPr>
          <a:xfrm>
            <a:off x="7719277" y="5289060"/>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15</a:t>
            </a:r>
            <a:endParaRPr lang="fa-IR" sz="1000" dirty="0">
              <a:solidFill>
                <a:schemeClr val="tx2">
                  <a:lumMod val="60000"/>
                  <a:lumOff val="40000"/>
                </a:schemeClr>
              </a:solidFill>
              <a:cs typeface="B Traffic" pitchFamily="2" charset="-78"/>
            </a:endParaRPr>
          </a:p>
        </p:txBody>
      </p:sp>
      <p:sp>
        <p:nvSpPr>
          <p:cNvPr id="59" name="TextBox 58"/>
          <p:cNvSpPr txBox="1"/>
          <p:nvPr/>
        </p:nvSpPr>
        <p:spPr>
          <a:xfrm>
            <a:off x="8055817" y="5283099"/>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14</a:t>
            </a:r>
            <a:endParaRPr lang="fa-IR" sz="1000" dirty="0">
              <a:solidFill>
                <a:schemeClr val="tx2">
                  <a:lumMod val="60000"/>
                  <a:lumOff val="40000"/>
                </a:schemeClr>
              </a:solidFill>
              <a:cs typeface="B Traffic" pitchFamily="2" charset="-78"/>
            </a:endParaRPr>
          </a:p>
        </p:txBody>
      </p:sp>
      <p:sp>
        <p:nvSpPr>
          <p:cNvPr id="60" name="TextBox 59"/>
          <p:cNvSpPr txBox="1"/>
          <p:nvPr/>
        </p:nvSpPr>
        <p:spPr>
          <a:xfrm>
            <a:off x="4249421" y="5277376"/>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10</a:t>
            </a:r>
            <a:endParaRPr lang="fa-IR" sz="1000" dirty="0">
              <a:solidFill>
                <a:schemeClr val="tx2">
                  <a:lumMod val="60000"/>
                  <a:lumOff val="40000"/>
                </a:schemeClr>
              </a:solidFill>
              <a:cs typeface="B Traffic" pitchFamily="2" charset="-78"/>
            </a:endParaRPr>
          </a:p>
        </p:txBody>
      </p:sp>
      <p:sp>
        <p:nvSpPr>
          <p:cNvPr id="61" name="TextBox 60"/>
          <p:cNvSpPr txBox="1"/>
          <p:nvPr/>
        </p:nvSpPr>
        <p:spPr>
          <a:xfrm>
            <a:off x="6030345" y="5266448"/>
            <a:ext cx="380724"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11</a:t>
            </a:r>
            <a:endParaRPr lang="fa-IR" sz="1000" dirty="0">
              <a:solidFill>
                <a:schemeClr val="tx2">
                  <a:lumMod val="60000"/>
                  <a:lumOff val="40000"/>
                </a:schemeClr>
              </a:solidFill>
              <a:cs typeface="B Traffic" pitchFamily="2" charset="-78"/>
            </a:endParaRPr>
          </a:p>
        </p:txBody>
      </p:sp>
      <p:sp>
        <p:nvSpPr>
          <p:cNvPr id="62" name="TextBox 61"/>
          <p:cNvSpPr txBox="1"/>
          <p:nvPr/>
        </p:nvSpPr>
        <p:spPr>
          <a:xfrm>
            <a:off x="5677128" y="5265605"/>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10</a:t>
            </a:r>
            <a:endParaRPr lang="fa-IR" sz="1000" dirty="0">
              <a:solidFill>
                <a:schemeClr val="tx2">
                  <a:lumMod val="60000"/>
                  <a:lumOff val="40000"/>
                </a:schemeClr>
              </a:solidFill>
              <a:cs typeface="B Traffic" pitchFamily="2" charset="-78"/>
            </a:endParaRPr>
          </a:p>
        </p:txBody>
      </p:sp>
      <p:sp>
        <p:nvSpPr>
          <p:cNvPr id="63" name="TextBox 62"/>
          <p:cNvSpPr txBox="1"/>
          <p:nvPr/>
        </p:nvSpPr>
        <p:spPr>
          <a:xfrm>
            <a:off x="5364088" y="5281432"/>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16</a:t>
            </a:r>
            <a:endParaRPr lang="fa-IR" sz="1000" dirty="0">
              <a:solidFill>
                <a:schemeClr val="tx2">
                  <a:lumMod val="60000"/>
                  <a:lumOff val="40000"/>
                </a:schemeClr>
              </a:solidFill>
              <a:cs typeface="B Traffic" pitchFamily="2" charset="-78"/>
            </a:endParaRPr>
          </a:p>
        </p:txBody>
      </p:sp>
      <p:sp>
        <p:nvSpPr>
          <p:cNvPr id="64" name="TextBox 63"/>
          <p:cNvSpPr txBox="1"/>
          <p:nvPr/>
        </p:nvSpPr>
        <p:spPr>
          <a:xfrm>
            <a:off x="5027548" y="5281432"/>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17</a:t>
            </a:r>
            <a:endParaRPr lang="fa-IR" sz="1000" dirty="0">
              <a:solidFill>
                <a:schemeClr val="tx2">
                  <a:lumMod val="60000"/>
                  <a:lumOff val="40000"/>
                </a:schemeClr>
              </a:solidFill>
              <a:cs typeface="B Traffic" pitchFamily="2" charset="-78"/>
            </a:endParaRPr>
          </a:p>
        </p:txBody>
      </p:sp>
      <p:sp>
        <p:nvSpPr>
          <p:cNvPr id="65" name="TextBox 64"/>
          <p:cNvSpPr txBox="1"/>
          <p:nvPr/>
        </p:nvSpPr>
        <p:spPr>
          <a:xfrm>
            <a:off x="4998913" y="5549133"/>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42</a:t>
            </a:r>
            <a:endParaRPr lang="fa-IR" sz="1000" dirty="0">
              <a:solidFill>
                <a:schemeClr val="tx2">
                  <a:lumMod val="60000"/>
                  <a:lumOff val="40000"/>
                </a:schemeClr>
              </a:solidFill>
              <a:cs typeface="B Traffic" pitchFamily="2" charset="-78"/>
            </a:endParaRPr>
          </a:p>
        </p:txBody>
      </p:sp>
      <p:sp>
        <p:nvSpPr>
          <p:cNvPr id="66" name="TextBox 65"/>
          <p:cNvSpPr txBox="1"/>
          <p:nvPr/>
        </p:nvSpPr>
        <p:spPr>
          <a:xfrm>
            <a:off x="5364088" y="5544218"/>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58</a:t>
            </a:r>
            <a:endParaRPr lang="fa-IR" sz="1000" dirty="0">
              <a:solidFill>
                <a:schemeClr val="tx2">
                  <a:lumMod val="60000"/>
                  <a:lumOff val="40000"/>
                </a:schemeClr>
              </a:solidFill>
              <a:cs typeface="B Traffic" pitchFamily="2" charset="-78"/>
            </a:endParaRPr>
          </a:p>
        </p:txBody>
      </p:sp>
      <p:sp>
        <p:nvSpPr>
          <p:cNvPr id="67" name="TextBox 66"/>
          <p:cNvSpPr txBox="1"/>
          <p:nvPr/>
        </p:nvSpPr>
        <p:spPr>
          <a:xfrm>
            <a:off x="5693805" y="5535281"/>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68</a:t>
            </a:r>
            <a:endParaRPr lang="fa-IR" sz="1000" dirty="0">
              <a:solidFill>
                <a:schemeClr val="tx2">
                  <a:lumMod val="60000"/>
                  <a:lumOff val="40000"/>
                </a:schemeClr>
              </a:solidFill>
              <a:cs typeface="B Traffic" pitchFamily="2" charset="-78"/>
            </a:endParaRPr>
          </a:p>
        </p:txBody>
      </p:sp>
      <p:sp>
        <p:nvSpPr>
          <p:cNvPr id="68" name="TextBox 67"/>
          <p:cNvSpPr txBox="1"/>
          <p:nvPr/>
        </p:nvSpPr>
        <p:spPr>
          <a:xfrm>
            <a:off x="6047277" y="5557909"/>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79</a:t>
            </a:r>
            <a:endParaRPr lang="fa-IR" sz="1000" dirty="0">
              <a:solidFill>
                <a:schemeClr val="tx2">
                  <a:lumMod val="60000"/>
                  <a:lumOff val="40000"/>
                </a:schemeClr>
              </a:solidFill>
              <a:cs typeface="B Traffic" pitchFamily="2" charset="-78"/>
            </a:endParaRPr>
          </a:p>
        </p:txBody>
      </p:sp>
      <p:sp>
        <p:nvSpPr>
          <p:cNvPr id="69" name="TextBox 68"/>
          <p:cNvSpPr txBox="1"/>
          <p:nvPr/>
        </p:nvSpPr>
        <p:spPr>
          <a:xfrm>
            <a:off x="6383817" y="5556354"/>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93</a:t>
            </a:r>
            <a:endParaRPr lang="fa-IR" sz="1000" dirty="0">
              <a:solidFill>
                <a:schemeClr val="tx2">
                  <a:lumMod val="60000"/>
                  <a:lumOff val="40000"/>
                </a:schemeClr>
              </a:solidFill>
              <a:cs typeface="B Traffic" pitchFamily="2" charset="-78"/>
            </a:endParaRPr>
          </a:p>
        </p:txBody>
      </p:sp>
      <p:sp>
        <p:nvSpPr>
          <p:cNvPr id="70" name="TextBox 69"/>
          <p:cNvSpPr txBox="1"/>
          <p:nvPr/>
        </p:nvSpPr>
        <p:spPr>
          <a:xfrm>
            <a:off x="6726096" y="5553838"/>
            <a:ext cx="336540" cy="215444"/>
          </a:xfrm>
          <a:prstGeom prst="rect">
            <a:avLst/>
          </a:prstGeom>
          <a:noFill/>
        </p:spPr>
        <p:txBody>
          <a:bodyPr wrap="square" rtlCol="1">
            <a:spAutoFit/>
          </a:bodyPr>
          <a:lstStyle/>
          <a:p>
            <a:pPr algn="r" rtl="1"/>
            <a:r>
              <a:rPr lang="fa-IR" sz="800" dirty="0" smtClean="0">
                <a:solidFill>
                  <a:schemeClr val="tx2">
                    <a:lumMod val="60000"/>
                    <a:lumOff val="40000"/>
                  </a:schemeClr>
                </a:solidFill>
                <a:cs typeface="B Traffic" pitchFamily="2" charset="-78"/>
              </a:rPr>
              <a:t>105</a:t>
            </a:r>
            <a:endParaRPr lang="fa-IR" sz="900" dirty="0">
              <a:solidFill>
                <a:schemeClr val="tx2">
                  <a:lumMod val="60000"/>
                  <a:lumOff val="40000"/>
                </a:schemeClr>
              </a:solidFill>
              <a:cs typeface="B Traffic" pitchFamily="2" charset="-78"/>
            </a:endParaRPr>
          </a:p>
        </p:txBody>
      </p:sp>
      <p:sp>
        <p:nvSpPr>
          <p:cNvPr id="71" name="TextBox 70"/>
          <p:cNvSpPr txBox="1"/>
          <p:nvPr/>
        </p:nvSpPr>
        <p:spPr>
          <a:xfrm>
            <a:off x="7062636" y="5554374"/>
            <a:ext cx="336540" cy="215444"/>
          </a:xfrm>
          <a:prstGeom prst="rect">
            <a:avLst/>
          </a:prstGeom>
          <a:noFill/>
        </p:spPr>
        <p:txBody>
          <a:bodyPr wrap="square" rtlCol="1">
            <a:spAutoFit/>
          </a:bodyPr>
          <a:lstStyle/>
          <a:p>
            <a:pPr algn="r" rtl="1"/>
            <a:r>
              <a:rPr lang="fa-IR" sz="800" dirty="0" smtClean="0">
                <a:solidFill>
                  <a:schemeClr val="tx2">
                    <a:lumMod val="60000"/>
                    <a:lumOff val="40000"/>
                  </a:schemeClr>
                </a:solidFill>
                <a:cs typeface="B Traffic" pitchFamily="2" charset="-78"/>
              </a:rPr>
              <a:t>120</a:t>
            </a:r>
            <a:endParaRPr lang="fa-IR" sz="800" dirty="0">
              <a:solidFill>
                <a:schemeClr val="tx2">
                  <a:lumMod val="60000"/>
                  <a:lumOff val="40000"/>
                </a:schemeClr>
              </a:solidFill>
              <a:cs typeface="B Traffic" pitchFamily="2" charset="-78"/>
            </a:endParaRPr>
          </a:p>
        </p:txBody>
      </p:sp>
      <p:sp>
        <p:nvSpPr>
          <p:cNvPr id="72" name="TextBox 71"/>
          <p:cNvSpPr txBox="1"/>
          <p:nvPr/>
        </p:nvSpPr>
        <p:spPr>
          <a:xfrm>
            <a:off x="7399176" y="5554374"/>
            <a:ext cx="336540" cy="215444"/>
          </a:xfrm>
          <a:prstGeom prst="rect">
            <a:avLst/>
          </a:prstGeom>
          <a:noFill/>
        </p:spPr>
        <p:txBody>
          <a:bodyPr wrap="square" rtlCol="1">
            <a:spAutoFit/>
          </a:bodyPr>
          <a:lstStyle/>
          <a:p>
            <a:pPr algn="r" rtl="1"/>
            <a:r>
              <a:rPr lang="fa-IR" sz="800" dirty="0" smtClean="0">
                <a:solidFill>
                  <a:schemeClr val="tx2">
                    <a:lumMod val="60000"/>
                    <a:lumOff val="40000"/>
                  </a:schemeClr>
                </a:solidFill>
                <a:cs typeface="B Traffic" pitchFamily="2" charset="-78"/>
              </a:rPr>
              <a:t>129</a:t>
            </a:r>
            <a:endParaRPr lang="fa-IR" sz="800" dirty="0">
              <a:solidFill>
                <a:schemeClr val="tx2">
                  <a:lumMod val="60000"/>
                  <a:lumOff val="40000"/>
                </a:schemeClr>
              </a:solidFill>
              <a:cs typeface="B Traffic" pitchFamily="2" charset="-78"/>
            </a:endParaRPr>
          </a:p>
        </p:txBody>
      </p:sp>
      <p:sp>
        <p:nvSpPr>
          <p:cNvPr id="73" name="TextBox 72"/>
          <p:cNvSpPr txBox="1"/>
          <p:nvPr/>
        </p:nvSpPr>
        <p:spPr>
          <a:xfrm>
            <a:off x="7711776" y="5554374"/>
            <a:ext cx="336540" cy="215444"/>
          </a:xfrm>
          <a:prstGeom prst="rect">
            <a:avLst/>
          </a:prstGeom>
          <a:noFill/>
        </p:spPr>
        <p:txBody>
          <a:bodyPr wrap="square" rtlCol="1">
            <a:spAutoFit/>
          </a:bodyPr>
          <a:lstStyle/>
          <a:p>
            <a:pPr algn="r" rtl="1"/>
            <a:r>
              <a:rPr lang="fa-IR" sz="800" dirty="0" smtClean="0">
                <a:solidFill>
                  <a:schemeClr val="tx2">
                    <a:lumMod val="60000"/>
                    <a:lumOff val="40000"/>
                  </a:schemeClr>
                </a:solidFill>
                <a:cs typeface="B Traffic" pitchFamily="2" charset="-78"/>
              </a:rPr>
              <a:t>144</a:t>
            </a:r>
            <a:endParaRPr lang="fa-IR" sz="800" dirty="0">
              <a:solidFill>
                <a:schemeClr val="tx2">
                  <a:lumMod val="60000"/>
                  <a:lumOff val="40000"/>
                </a:schemeClr>
              </a:solidFill>
              <a:cs typeface="B Traffic" pitchFamily="2" charset="-78"/>
            </a:endParaRPr>
          </a:p>
        </p:txBody>
      </p:sp>
      <p:sp>
        <p:nvSpPr>
          <p:cNvPr id="74" name="TextBox 73"/>
          <p:cNvSpPr txBox="1"/>
          <p:nvPr/>
        </p:nvSpPr>
        <p:spPr>
          <a:xfrm>
            <a:off x="8067278" y="5569740"/>
            <a:ext cx="336540" cy="215444"/>
          </a:xfrm>
          <a:prstGeom prst="rect">
            <a:avLst/>
          </a:prstGeom>
          <a:noFill/>
        </p:spPr>
        <p:txBody>
          <a:bodyPr wrap="square" rtlCol="1">
            <a:spAutoFit/>
          </a:bodyPr>
          <a:lstStyle/>
          <a:p>
            <a:pPr algn="r" rtl="1"/>
            <a:r>
              <a:rPr lang="fa-IR" sz="800" dirty="0" smtClean="0">
                <a:solidFill>
                  <a:schemeClr val="tx2">
                    <a:lumMod val="60000"/>
                    <a:lumOff val="40000"/>
                  </a:schemeClr>
                </a:solidFill>
                <a:cs typeface="B Traffic" pitchFamily="2" charset="-78"/>
              </a:rPr>
              <a:t>158</a:t>
            </a:r>
            <a:endParaRPr lang="fa-IR" sz="800" dirty="0">
              <a:solidFill>
                <a:schemeClr val="tx2">
                  <a:lumMod val="60000"/>
                  <a:lumOff val="40000"/>
                </a:schemeClr>
              </a:solidFill>
              <a:cs typeface="B Traffic" pitchFamily="2" charset="-78"/>
            </a:endParaRPr>
          </a:p>
        </p:txBody>
      </p:sp>
      <p:sp>
        <p:nvSpPr>
          <p:cNvPr id="76" name="TextBox 75"/>
          <p:cNvSpPr txBox="1"/>
          <p:nvPr/>
        </p:nvSpPr>
        <p:spPr>
          <a:xfrm>
            <a:off x="4639924" y="5542663"/>
            <a:ext cx="336540" cy="246221"/>
          </a:xfrm>
          <a:prstGeom prst="rect">
            <a:avLst/>
          </a:prstGeom>
          <a:noFill/>
        </p:spPr>
        <p:txBody>
          <a:bodyPr wrap="square" rtlCol="1">
            <a:spAutoFit/>
          </a:bodyPr>
          <a:lstStyle/>
          <a:p>
            <a:pPr algn="r" rtl="1"/>
            <a:r>
              <a:rPr lang="fa-IR" sz="1000" dirty="0" smtClean="0">
                <a:solidFill>
                  <a:schemeClr val="tx2">
                    <a:lumMod val="60000"/>
                    <a:lumOff val="40000"/>
                  </a:schemeClr>
                </a:solidFill>
                <a:cs typeface="B Traffic" pitchFamily="2" charset="-78"/>
              </a:rPr>
              <a:t>25</a:t>
            </a:r>
            <a:endParaRPr lang="fa-IR" sz="1000" dirty="0">
              <a:solidFill>
                <a:schemeClr val="tx2">
                  <a:lumMod val="60000"/>
                  <a:lumOff val="40000"/>
                </a:schemeClr>
              </a:solidFill>
              <a:cs typeface="B Traffic" pitchFamily="2" charset="-78"/>
            </a:endParaRPr>
          </a:p>
        </p:txBody>
      </p:sp>
      <p:sp>
        <p:nvSpPr>
          <p:cNvPr id="77" name="TextBox 76"/>
          <p:cNvSpPr txBox="1"/>
          <p:nvPr/>
        </p:nvSpPr>
        <p:spPr>
          <a:xfrm>
            <a:off x="4211960" y="5781502"/>
            <a:ext cx="4180397" cy="246221"/>
          </a:xfrm>
          <a:prstGeom prst="rect">
            <a:avLst/>
          </a:prstGeom>
          <a:noFill/>
        </p:spPr>
        <p:txBody>
          <a:bodyPr wrap="square" rtlCol="1">
            <a:spAutoFit/>
          </a:bodyPr>
          <a:lstStyle/>
          <a:p>
            <a:pPr algn="r" rtl="1"/>
            <a:r>
              <a:rPr lang="fa-IR" sz="1000" dirty="0" smtClean="0">
                <a:solidFill>
                  <a:srgbClr val="FF0000"/>
                </a:solidFill>
                <a:cs typeface="B Traffic" pitchFamily="2" charset="-78"/>
              </a:rPr>
              <a:t>13     15          10      12       12          10      13       11        14      11       12             11</a:t>
            </a:r>
            <a:endParaRPr lang="fa-IR" sz="1000" dirty="0">
              <a:solidFill>
                <a:srgbClr val="FF0000"/>
              </a:solidFill>
              <a:cs typeface="B Traffic" pitchFamily="2" charset="-78"/>
            </a:endParaRPr>
          </a:p>
        </p:txBody>
      </p:sp>
      <p:sp>
        <p:nvSpPr>
          <p:cNvPr id="79" name="TextBox 78"/>
          <p:cNvSpPr txBox="1"/>
          <p:nvPr/>
        </p:nvSpPr>
        <p:spPr>
          <a:xfrm>
            <a:off x="4585961" y="6048393"/>
            <a:ext cx="3806396" cy="307777"/>
          </a:xfrm>
          <a:prstGeom prst="rect">
            <a:avLst/>
          </a:prstGeom>
          <a:noFill/>
        </p:spPr>
        <p:txBody>
          <a:bodyPr wrap="square" rtlCol="1">
            <a:spAutoFit/>
          </a:bodyPr>
          <a:lstStyle/>
          <a:p>
            <a:pPr algn="r" rtl="1"/>
            <a:r>
              <a:rPr lang="fa-IR" sz="1400" dirty="0" smtClean="0">
                <a:solidFill>
                  <a:srgbClr val="FF0000"/>
                </a:solidFill>
                <a:cs typeface="B Traffic" pitchFamily="2" charset="-78"/>
              </a:rPr>
              <a:t> </a:t>
            </a:r>
            <a:r>
              <a:rPr lang="fa-IR" sz="1000" dirty="0" smtClean="0">
                <a:solidFill>
                  <a:srgbClr val="FF0000"/>
                </a:solidFill>
                <a:cs typeface="B Traffic" pitchFamily="2" charset="-78"/>
              </a:rPr>
              <a:t>144   131     116    106      94       82          72       59       48      34       23   </a:t>
            </a:r>
            <a:endParaRPr lang="fa-IR" sz="1000" dirty="0">
              <a:solidFill>
                <a:srgbClr val="FF0000"/>
              </a:solidFill>
              <a:cs typeface="B Traffic" pitchFamily="2" charset="-78"/>
            </a:endParaRPr>
          </a:p>
        </p:txBody>
      </p:sp>
      <p:graphicFrame>
        <p:nvGraphicFramePr>
          <p:cNvPr id="1030" name="Chart 1029"/>
          <p:cNvGraphicFramePr/>
          <p:nvPr>
            <p:extLst>
              <p:ext uri="{D42A27DB-BD31-4B8C-83A1-F6EECF244321}">
                <p14:modId xmlns:p14="http://schemas.microsoft.com/office/powerpoint/2010/main" val="2080087989"/>
              </p:ext>
            </p:extLst>
          </p:nvPr>
        </p:nvGraphicFramePr>
        <p:xfrm>
          <a:off x="4249421" y="204330"/>
          <a:ext cx="4142936" cy="4379704"/>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flipH="1">
            <a:off x="7833387" y="150656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Oval 41"/>
          <p:cNvSpPr/>
          <p:nvPr/>
        </p:nvSpPr>
        <p:spPr>
          <a:xfrm flipH="1">
            <a:off x="8172400" y="1212397"/>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4" name="Oval 43"/>
          <p:cNvSpPr/>
          <p:nvPr/>
        </p:nvSpPr>
        <p:spPr>
          <a:xfrm flipH="1">
            <a:off x="7544586" y="188589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Oval 44"/>
          <p:cNvSpPr/>
          <p:nvPr/>
        </p:nvSpPr>
        <p:spPr>
          <a:xfrm flipH="1">
            <a:off x="7208046" y="2035334"/>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6" name="Oval 45"/>
          <p:cNvSpPr/>
          <p:nvPr/>
        </p:nvSpPr>
        <p:spPr>
          <a:xfrm flipH="1">
            <a:off x="6899214" y="2370228"/>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Oval 46"/>
          <p:cNvSpPr/>
          <p:nvPr/>
        </p:nvSpPr>
        <p:spPr>
          <a:xfrm flipH="1">
            <a:off x="6601963" y="258130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8" name="Oval 47"/>
          <p:cNvSpPr/>
          <p:nvPr/>
        </p:nvSpPr>
        <p:spPr>
          <a:xfrm flipH="1">
            <a:off x="6290273" y="290553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Oval 48"/>
          <p:cNvSpPr/>
          <p:nvPr/>
        </p:nvSpPr>
        <p:spPr>
          <a:xfrm flipH="1">
            <a:off x="5953124" y="3175176"/>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1" name="Oval 50"/>
          <p:cNvSpPr/>
          <p:nvPr/>
        </p:nvSpPr>
        <p:spPr>
          <a:xfrm flipH="1">
            <a:off x="5654909" y="343015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3" name="Oval 52"/>
          <p:cNvSpPr/>
          <p:nvPr/>
        </p:nvSpPr>
        <p:spPr>
          <a:xfrm flipH="1">
            <a:off x="5341228" y="372976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4" name="Oval 53"/>
          <p:cNvSpPr/>
          <p:nvPr/>
        </p:nvSpPr>
        <p:spPr>
          <a:xfrm flipH="1">
            <a:off x="5039791" y="4016896"/>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Oval 74"/>
          <p:cNvSpPr/>
          <p:nvPr/>
        </p:nvSpPr>
        <p:spPr>
          <a:xfrm flipH="1">
            <a:off x="4727214" y="4275976"/>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8" name="Oval 77"/>
          <p:cNvSpPr/>
          <p:nvPr/>
        </p:nvSpPr>
        <p:spPr>
          <a:xfrm flipH="1">
            <a:off x="4399459" y="455033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Oval 2"/>
          <p:cNvSpPr/>
          <p:nvPr/>
        </p:nvSpPr>
        <p:spPr>
          <a:xfrm>
            <a:off x="4376600" y="453540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699714" y="42961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018434" y="39559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29514" y="34301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654255" y="32091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940152" y="295125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266375" y="269101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10528" y="11967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20977" y="1556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208046" y="177281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894366" y="206084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88224" y="239308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172400" y="8367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422319" y="4344555"/>
            <a:ext cx="293697" cy="204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61735" y="4016896"/>
            <a:ext cx="265813" cy="281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064153" y="3501009"/>
            <a:ext cx="265361" cy="43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75233" y="3254897"/>
            <a:ext cx="279022" cy="175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84" idx="3"/>
          </p:cNvCxnSpPr>
          <p:nvPr/>
        </p:nvCxnSpPr>
        <p:spPr>
          <a:xfrm flipV="1">
            <a:off x="5700628" y="2990275"/>
            <a:ext cx="246219" cy="218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985871" y="2736734"/>
            <a:ext cx="280504" cy="213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312094" y="2461666"/>
            <a:ext cx="276130" cy="229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0" idx="6"/>
          </p:cNvCxnSpPr>
          <p:nvPr/>
        </p:nvCxnSpPr>
        <p:spPr>
          <a:xfrm flipV="1">
            <a:off x="6633943" y="2106567"/>
            <a:ext cx="260423" cy="309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9" idx="7"/>
            <a:endCxn id="88" idx="2"/>
          </p:cNvCxnSpPr>
          <p:nvPr/>
        </p:nvCxnSpPr>
        <p:spPr>
          <a:xfrm flipV="1">
            <a:off x="6933390" y="1795676"/>
            <a:ext cx="274656" cy="27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87" idx="1"/>
          </p:cNvCxnSpPr>
          <p:nvPr/>
        </p:nvCxnSpPr>
        <p:spPr>
          <a:xfrm flipV="1">
            <a:off x="7228582" y="1563487"/>
            <a:ext cx="299090" cy="266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7" idx="0"/>
          </p:cNvCxnSpPr>
          <p:nvPr/>
        </p:nvCxnSpPr>
        <p:spPr>
          <a:xfrm flipV="1">
            <a:off x="7543837" y="1242471"/>
            <a:ext cx="266691" cy="31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6" idx="0"/>
            <a:endCxn id="91" idx="1"/>
          </p:cNvCxnSpPr>
          <p:nvPr/>
        </p:nvCxnSpPr>
        <p:spPr>
          <a:xfrm flipV="1">
            <a:off x="7833388" y="843407"/>
            <a:ext cx="345707" cy="353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0" idx="6"/>
          </p:cNvCxnSpPr>
          <p:nvPr/>
        </p:nvCxnSpPr>
        <p:spPr>
          <a:xfrm flipV="1">
            <a:off x="4428876" y="4319027"/>
            <a:ext cx="316557" cy="2365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750073" y="4015550"/>
            <a:ext cx="344044" cy="280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53" idx="1"/>
          </p:cNvCxnSpPr>
          <p:nvPr/>
        </p:nvCxnSpPr>
        <p:spPr>
          <a:xfrm flipV="1">
            <a:off x="5055091" y="3736455"/>
            <a:ext cx="325161" cy="308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351608" y="3470656"/>
            <a:ext cx="344044" cy="280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51" idx="5"/>
          </p:cNvCxnSpPr>
          <p:nvPr/>
        </p:nvCxnSpPr>
        <p:spPr>
          <a:xfrm flipV="1">
            <a:off x="5661604" y="3198036"/>
            <a:ext cx="307499" cy="271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975984" y="2922588"/>
            <a:ext cx="344044" cy="280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48" idx="7"/>
          </p:cNvCxnSpPr>
          <p:nvPr/>
        </p:nvCxnSpPr>
        <p:spPr>
          <a:xfrm flipV="1">
            <a:off x="6296968" y="2624916"/>
            <a:ext cx="337349" cy="287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47" idx="5"/>
          </p:cNvCxnSpPr>
          <p:nvPr/>
        </p:nvCxnSpPr>
        <p:spPr>
          <a:xfrm flipV="1">
            <a:off x="6608658" y="2393088"/>
            <a:ext cx="293104" cy="2272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6" idx="0"/>
          </p:cNvCxnSpPr>
          <p:nvPr/>
        </p:nvCxnSpPr>
        <p:spPr>
          <a:xfrm flipV="1">
            <a:off x="6922073" y="2055579"/>
            <a:ext cx="303180" cy="3146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5" idx="4"/>
          </p:cNvCxnSpPr>
          <p:nvPr/>
        </p:nvCxnSpPr>
        <p:spPr>
          <a:xfrm flipV="1">
            <a:off x="7230905" y="1895026"/>
            <a:ext cx="312931" cy="1860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44" idx="1"/>
          </p:cNvCxnSpPr>
          <p:nvPr/>
        </p:nvCxnSpPr>
        <p:spPr>
          <a:xfrm flipV="1">
            <a:off x="7583610" y="1549441"/>
            <a:ext cx="272636" cy="343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853151" y="1248803"/>
            <a:ext cx="344044" cy="2806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9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2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7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8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2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7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87"/>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31"/>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5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73"/>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86"/>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34"/>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74"/>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9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36"/>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7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7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78"/>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75"/>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92"/>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98"/>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10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9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102"/>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51"/>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04"/>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53"/>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54"/>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48"/>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105"/>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47"/>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46"/>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107"/>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nodeType="clickEffect">
                                  <p:stCondLst>
                                    <p:cond delay="0"/>
                                  </p:stCondLst>
                                  <p:childTnLst>
                                    <p:set>
                                      <p:cBhvr>
                                        <p:cTn id="318" dur="1" fill="hold">
                                          <p:stCondLst>
                                            <p:cond delay="0"/>
                                          </p:stCondLst>
                                        </p:cTn>
                                        <p:tgtEl>
                                          <p:spTgt spid="109"/>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45"/>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44"/>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11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2"/>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115"/>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42"/>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nodeType="clickEffect">
                                  <p:stCondLst>
                                    <p:cond delay="0"/>
                                  </p:stCondLst>
                                  <p:childTnLst>
                                    <p:set>
                                      <p:cBhvr>
                                        <p:cTn id="34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38" grpId="0"/>
      <p:bldP spid="40" grpId="0"/>
      <p:bldP spid="43" grpId="0"/>
      <p:bldP spid="50" grpId="0"/>
      <p:bldP spid="52" grpId="0"/>
      <p:bldP spid="55" grpId="0"/>
      <p:bldP spid="56" grpId="0"/>
      <p:bldP spid="57" grpId="0"/>
      <p:bldP spid="58" grpId="0"/>
      <p:bldP spid="59" grpId="0"/>
      <p:bldP spid="60" grpId="0"/>
      <p:bldP spid="61" grpId="0"/>
      <p:bldP spid="62" grpId="0"/>
      <p:bldP spid="63" grpId="0"/>
      <p:bldP spid="65" grpId="0"/>
      <p:bldP spid="66" grpId="0"/>
      <p:bldP spid="67" grpId="0"/>
      <p:bldP spid="68" grpId="0"/>
      <p:bldP spid="69" grpId="0"/>
      <p:bldP spid="70" grpId="0"/>
      <p:bldP spid="71" grpId="0"/>
      <p:bldP spid="72" grpId="0"/>
      <p:bldP spid="73" grpId="0"/>
      <p:bldP spid="74" grpId="0"/>
      <p:bldP spid="76" grpId="0"/>
      <p:bldP spid="77" grpId="0"/>
      <p:bldP spid="79" grpId="0"/>
      <p:bldGraphic spid="1030" grpId="0">
        <p:bldAsOne/>
      </p:bldGraphic>
      <p:bldP spid="2" grpId="0" animBg="1"/>
      <p:bldP spid="42" grpId="0" animBg="1"/>
      <p:bldP spid="44" grpId="0" animBg="1"/>
      <p:bldP spid="45" grpId="0" animBg="1"/>
      <p:bldP spid="46" grpId="0" animBg="1"/>
      <p:bldP spid="47" grpId="0" animBg="1"/>
      <p:bldP spid="48" grpId="0" animBg="1"/>
      <p:bldP spid="49" grpId="0" animBg="1"/>
      <p:bldP spid="51" grpId="0" animBg="1"/>
      <p:bldP spid="53" grpId="0" animBg="1"/>
      <p:bldP spid="54" grpId="0" animBg="1"/>
      <p:bldP spid="75" grpId="0" animBg="1"/>
      <p:bldP spid="78" grpId="0" animBg="1"/>
      <p:bldP spid="3"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abrang\Desktop\1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57698"/>
            <a:ext cx="6336703" cy="596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3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8795" y="1071263"/>
            <a:ext cx="6858000" cy="639203"/>
          </a:xfrm>
        </p:spPr>
        <p:txBody>
          <a:bodyPr>
            <a:normAutofit fontScale="90000"/>
          </a:bodyPr>
          <a:lstStyle/>
          <a:p>
            <a:pPr algn="justLow" rtl="1"/>
            <a:r>
              <a:rPr lang="fa-IR" sz="2400" b="1" dirty="0">
                <a:solidFill>
                  <a:schemeClr val="accent6">
                    <a:lumMod val="50000"/>
                  </a:schemeClr>
                </a:solidFill>
                <a:effectLst>
                  <a:outerShdw blurRad="38100" dist="38100" dir="2700000" algn="tl">
                    <a:srgbClr val="000000">
                      <a:alpha val="43137"/>
                    </a:srgbClr>
                  </a:outerShdw>
                </a:effectLst>
                <a:latin typeface="+mn-lt"/>
                <a:ea typeface="+mn-ea"/>
                <a:cs typeface="B Nazanin" pitchFamily="2" charset="-78"/>
              </a:rPr>
              <a:t>پس از رسم واكسن ها بر حسب عدد تزايدی روی نمودار مربوطه، نتايج بايستی تحليل گردد:</a:t>
            </a:r>
          </a:p>
        </p:txBody>
      </p:sp>
      <p:sp>
        <p:nvSpPr>
          <p:cNvPr id="6" name="Content Placeholder 5"/>
          <p:cNvSpPr>
            <a:spLocks noGrp="1"/>
          </p:cNvSpPr>
          <p:nvPr>
            <p:ph idx="1"/>
          </p:nvPr>
        </p:nvSpPr>
        <p:spPr>
          <a:xfrm>
            <a:off x="1143000" y="2206171"/>
            <a:ext cx="7162801" cy="3809452"/>
          </a:xfrm>
        </p:spPr>
        <p:txBody>
          <a:bodyPr/>
          <a:lstStyle/>
          <a:p>
            <a:pPr algn="r" rtl="1">
              <a:defRPr/>
            </a:pPr>
            <a:r>
              <a:rPr lang="fa-IR" sz="2400" dirty="0" smtClean="0">
                <a:solidFill>
                  <a:srgbClr val="FF0000"/>
                </a:solidFill>
                <a:cs typeface="B Nazanin" panose="00000400000000000000" pitchFamily="2" charset="-78"/>
              </a:rPr>
              <a:t>مقايسه </a:t>
            </a:r>
            <a:r>
              <a:rPr lang="fa-IR" sz="2400" dirty="0">
                <a:solidFill>
                  <a:srgbClr val="FF0000"/>
                </a:solidFill>
                <a:cs typeface="B Nazanin" panose="00000400000000000000" pitchFamily="2" charset="-78"/>
              </a:rPr>
              <a:t>خط تزايدی با خط هدف سالانه</a:t>
            </a:r>
            <a:r>
              <a:rPr lang="fa-IR" sz="2400" dirty="0" smtClean="0">
                <a:solidFill>
                  <a:srgbClr val="FF0000"/>
                </a:solidFill>
                <a:cs typeface="B Nazanin" panose="00000400000000000000" pitchFamily="2" charset="-78"/>
              </a:rPr>
              <a:t>:</a:t>
            </a:r>
            <a:endParaRPr lang="en-US" sz="2400" dirty="0" smtClean="0">
              <a:solidFill>
                <a:srgbClr val="FF0000"/>
              </a:solidFill>
              <a:cs typeface="B Nazanin" panose="00000400000000000000" pitchFamily="2" charset="-78"/>
            </a:endParaRPr>
          </a:p>
          <a:p>
            <a:pPr algn="r" rtl="1">
              <a:defRPr/>
            </a:pPr>
            <a:endParaRPr lang="fa-IR" sz="2400" dirty="0">
              <a:solidFill>
                <a:srgbClr val="FF0000"/>
              </a:solidFill>
              <a:cs typeface="B Nazanin" panose="00000400000000000000" pitchFamily="2" charset="-78"/>
            </a:endParaRPr>
          </a:p>
          <a:p>
            <a:pPr marL="596900" indent="-514350" algn="r" rtl="1">
              <a:buFont typeface="+mj-lt"/>
              <a:buAutoNum type="arabicPeriod"/>
              <a:defRPr/>
            </a:pPr>
            <a:r>
              <a:rPr lang="fa-IR" sz="2400" dirty="0">
                <a:cs typeface="B Nazanin" panose="00000400000000000000" pitchFamily="2" charset="-78"/>
              </a:rPr>
              <a:t>خط پوشش </a:t>
            </a:r>
            <a:r>
              <a:rPr lang="fa-IR" sz="2400" dirty="0">
                <a:solidFill>
                  <a:srgbClr val="9933FF"/>
                </a:solidFill>
                <a:cs typeface="B Nazanin" panose="00000400000000000000" pitchFamily="2" charset="-78"/>
              </a:rPr>
              <a:t>منطبق بر خط هدف يا بالای آن </a:t>
            </a:r>
            <a:r>
              <a:rPr lang="fa-IR" sz="2400" dirty="0">
                <a:cs typeface="B Nazanin" panose="00000400000000000000" pitchFamily="2" charset="-78"/>
              </a:rPr>
              <a:t>باشد ←</a:t>
            </a:r>
            <a:r>
              <a:rPr lang="fa-IR" sz="2400" dirty="0">
                <a:solidFill>
                  <a:srgbClr val="9933FF"/>
                </a:solidFill>
                <a:cs typeface="B Nazanin" panose="00000400000000000000" pitchFamily="2" charset="-78"/>
              </a:rPr>
              <a:t> خوب بودن </a:t>
            </a:r>
            <a:r>
              <a:rPr lang="fa-IR" sz="2400" dirty="0">
                <a:cs typeface="B Nazanin" panose="00000400000000000000" pitchFamily="2" charset="-78"/>
              </a:rPr>
              <a:t>پيشرفت برنامه ايمن سازی در مورد آن واكسن</a:t>
            </a:r>
          </a:p>
          <a:p>
            <a:pPr marL="596900" indent="-514350" algn="r" rtl="1">
              <a:buFont typeface="+mj-lt"/>
              <a:buAutoNum type="arabicPeriod"/>
              <a:defRPr/>
            </a:pPr>
            <a:r>
              <a:rPr lang="fa-IR" sz="2400" dirty="0">
                <a:cs typeface="B Nazanin" panose="00000400000000000000" pitchFamily="2" charset="-78"/>
              </a:rPr>
              <a:t>خط تزايدی </a:t>
            </a:r>
            <a:r>
              <a:rPr lang="fa-IR" sz="2400" dirty="0">
                <a:solidFill>
                  <a:srgbClr val="0070C0"/>
                </a:solidFill>
                <a:cs typeface="B Nazanin" panose="00000400000000000000" pitchFamily="2" charset="-78"/>
              </a:rPr>
              <a:t>پايين خط هدف ولی نزديك به آن </a:t>
            </a:r>
            <a:r>
              <a:rPr lang="fa-IR" sz="2400" dirty="0">
                <a:cs typeface="B Nazanin" panose="00000400000000000000" pitchFamily="2" charset="-78"/>
              </a:rPr>
              <a:t>← </a:t>
            </a:r>
            <a:r>
              <a:rPr lang="fa-IR" sz="2400" dirty="0">
                <a:solidFill>
                  <a:srgbClr val="0070C0"/>
                </a:solidFill>
                <a:cs typeface="B Nazanin" panose="00000400000000000000" pitchFamily="2" charset="-78"/>
              </a:rPr>
              <a:t>بد نبودن</a:t>
            </a:r>
            <a:r>
              <a:rPr lang="fa-IR" sz="2400" dirty="0">
                <a:cs typeface="B Nazanin" panose="00000400000000000000" pitchFamily="2" charset="-78"/>
              </a:rPr>
              <a:t> پيشرفت برنامه ايمن سازی</a:t>
            </a:r>
          </a:p>
          <a:p>
            <a:pPr marL="596900" indent="-514350" algn="r" rtl="1">
              <a:buFont typeface="+mj-lt"/>
              <a:buAutoNum type="arabicPeriod"/>
              <a:defRPr/>
            </a:pPr>
            <a:r>
              <a:rPr lang="fa-IR" sz="2400" dirty="0">
                <a:cs typeface="B Nazanin" panose="00000400000000000000" pitchFamily="2" charset="-78"/>
              </a:rPr>
              <a:t>خط تزايدی كل </a:t>
            </a:r>
            <a:r>
              <a:rPr lang="fa-IR" sz="2400" dirty="0">
                <a:solidFill>
                  <a:srgbClr val="00B050"/>
                </a:solidFill>
                <a:cs typeface="B Nazanin" panose="00000400000000000000" pitchFamily="2" charset="-78"/>
              </a:rPr>
              <a:t>خيلی پايين تر از خط هدف </a:t>
            </a:r>
            <a:r>
              <a:rPr lang="fa-IR" sz="2400" dirty="0">
                <a:cs typeface="B Nazanin" panose="00000400000000000000" pitchFamily="2" charset="-78"/>
              </a:rPr>
              <a:t>← نشانه </a:t>
            </a:r>
            <a:r>
              <a:rPr lang="fa-IR" sz="2400" dirty="0">
                <a:solidFill>
                  <a:srgbClr val="00B050"/>
                </a:solidFill>
                <a:cs typeface="B Nazanin" panose="00000400000000000000" pitchFamily="2" charset="-78"/>
              </a:rPr>
              <a:t>وجود مسائل جدی </a:t>
            </a:r>
            <a:r>
              <a:rPr lang="fa-IR" sz="2400" dirty="0">
                <a:cs typeface="B Nazanin" panose="00000400000000000000" pitchFamily="2" charset="-78"/>
              </a:rPr>
              <a:t>در برنامه ايمن سازی</a:t>
            </a:r>
            <a:endParaRPr lang="en-US" sz="2400" dirty="0">
              <a:cs typeface="B Nazanin" panose="00000400000000000000" pitchFamily="2" charset="-78"/>
            </a:endParaRPr>
          </a:p>
          <a:p>
            <a:pPr algn="r" rtl="1"/>
            <a:endParaRPr lang="fa-IR" dirty="0"/>
          </a:p>
        </p:txBody>
      </p:sp>
    </p:spTree>
    <p:extLst>
      <p:ext uri="{BB962C8B-B14F-4D97-AF65-F5344CB8AC3E}">
        <p14:creationId xmlns:p14="http://schemas.microsoft.com/office/powerpoint/2010/main" val="389941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C:\Documents and Settings\H &amp; N\Desktop\Falls.jpg"/>
          <p:cNvPicPr>
            <a:picLocks noChangeAspect="1" noChangeArrowheads="1"/>
          </p:cNvPicPr>
          <p:nvPr/>
        </p:nvPicPr>
        <p:blipFill>
          <a:blip r:embed="rId2"/>
          <a:srcRect/>
          <a:stretch>
            <a:fillRect/>
          </a:stretch>
        </p:blipFill>
        <p:spPr bwMode="auto">
          <a:xfrm>
            <a:off x="0" y="-2"/>
            <a:ext cx="9144000" cy="6858001"/>
          </a:xfrm>
          <a:prstGeom prst="rect">
            <a:avLst/>
          </a:prstGeom>
          <a:noFill/>
        </p:spPr>
      </p:pic>
    </p:spTree>
    <p:extLst>
      <p:ext uri="{BB962C8B-B14F-4D97-AF65-F5344CB8AC3E}">
        <p14:creationId xmlns:p14="http://schemas.microsoft.com/office/powerpoint/2010/main" val="113199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بررسی اجمالی</a:t>
            </a: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Nazanin" pitchFamily="2" charset="-78"/>
              </a:rPr>
              <a:t>این وسیله بعنوان یکی از ابزار اصلی پایش شرایط نگهداری واکسن سطوح میانی و خانه بهداشت تولید شده است</a:t>
            </a:r>
          </a:p>
          <a:p>
            <a:pPr algn="r" rtl="1"/>
            <a:r>
              <a:rPr lang="fa-IR" dirty="0" smtClean="0">
                <a:cs typeface="B Nazanin" pitchFamily="2" charset="-78"/>
              </a:rPr>
              <a:t>اختصاصی بر اساس تاییدیه </a:t>
            </a:r>
            <a:r>
              <a:rPr lang="en-US" dirty="0" smtClean="0">
                <a:cs typeface="B Nazanin" pitchFamily="2" charset="-78"/>
              </a:rPr>
              <a:t>WHO</a:t>
            </a:r>
            <a:r>
              <a:rPr lang="fa-IR" dirty="0" smtClean="0">
                <a:cs typeface="B Nazanin" pitchFamily="2" charset="-78"/>
              </a:rPr>
              <a:t> تولید شده است</a:t>
            </a:r>
          </a:p>
          <a:p>
            <a:pPr algn="r" rtl="1"/>
            <a:r>
              <a:rPr lang="fa-IR" dirty="0" smtClean="0">
                <a:cs typeface="B Nazanin" pitchFamily="2" charset="-78"/>
              </a:rPr>
              <a:t>پشتیبان دوم سردخانه های واکسن</a:t>
            </a:r>
          </a:p>
          <a:p>
            <a:pPr algn="r" rtl="1"/>
            <a:r>
              <a:rPr lang="fa-IR" dirty="0" smtClean="0">
                <a:cs typeface="B Nazanin" pitchFamily="2" charset="-78"/>
              </a:rPr>
              <a:t>دارای یک حافظه ذخیره 7770 مورد دما و یک حافظه دیگر برای ذخیره ماکزیمم و مینیمم 30 روزه می باشد</a:t>
            </a:r>
          </a:p>
          <a:p>
            <a:pPr algn="r" rtl="1"/>
            <a:r>
              <a:rPr lang="fa-IR" dirty="0" smtClean="0">
                <a:cs typeface="B Nazanin" pitchFamily="2" charset="-78"/>
              </a:rPr>
              <a:t>نمایش دمای فعلی – آلارم های 30 روز گذشته – وضعیت باتری و ساعت در یک نگاه</a:t>
            </a:r>
            <a:endParaRPr lang="en-US" dirty="0">
              <a:cs typeface="B Nazanin" pitchFamily="2" charset="-78"/>
            </a:endParaRPr>
          </a:p>
        </p:txBody>
      </p:sp>
    </p:spTree>
    <p:extLst>
      <p:ext uri="{BB962C8B-B14F-4D97-AF65-F5344CB8AC3E}">
        <p14:creationId xmlns:p14="http://schemas.microsoft.com/office/powerpoint/2010/main" val="2905085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fa-IR" sz="2800" dirty="0" smtClean="0">
                <a:cs typeface="B Nazanin" pitchFamily="2" charset="-78"/>
              </a:rPr>
              <a:t>اگر موردی از دماهای ثبت شده خارج از رنج تعریف شده باشد کلمه </a:t>
            </a:r>
            <a:r>
              <a:rPr lang="en-US" sz="2800" dirty="0" smtClean="0">
                <a:cs typeface="B Nazanin" pitchFamily="2" charset="-78"/>
              </a:rPr>
              <a:t>ALARM </a:t>
            </a:r>
            <a:r>
              <a:rPr lang="fa-IR" sz="2800" dirty="0" smtClean="0">
                <a:cs typeface="B Nazanin" pitchFamily="2" charset="-78"/>
              </a:rPr>
              <a:t> روی صفحه ظاهر میشود</a:t>
            </a:r>
          </a:p>
          <a:p>
            <a:pPr algn="r" rtl="1"/>
            <a:r>
              <a:rPr lang="fa-IR" sz="2800" dirty="0" smtClean="0">
                <a:cs typeface="B Nazanin" pitchFamily="2" charset="-78"/>
              </a:rPr>
              <a:t>اگر آلارمی  در 30 روز گذشته باشد دریک نگاه کلی میتوان دید</a:t>
            </a:r>
          </a:p>
          <a:p>
            <a:pPr algn="r" rtl="1"/>
            <a:r>
              <a:rPr lang="fa-IR" sz="2800" dirty="0" smtClean="0">
                <a:cs typeface="B Nazanin" pitchFamily="2" charset="-78"/>
              </a:rPr>
              <a:t>برای جزییات الارم باید سابقه اطلاعات ثبت شده لاگ تگ بررسی شود یا داده ها از طریق اتصال به کامپیوتر دانلود شود</a:t>
            </a:r>
          </a:p>
          <a:p>
            <a:pPr algn="r" rtl="1"/>
            <a:r>
              <a:rPr lang="fa-IR" sz="2800" dirty="0" smtClean="0">
                <a:cs typeface="B Nazanin" pitchFamily="2" charset="-78"/>
              </a:rPr>
              <a:t>داده ها را میتوان از طریق رابط استاندارد در برنامه تجزیه تحلیل لاگ تگ دانلود کرد</a:t>
            </a:r>
          </a:p>
          <a:p>
            <a:pPr marL="0" indent="0" algn="r" rtl="1">
              <a:buNone/>
            </a:pPr>
            <a:r>
              <a:rPr lang="fa-IR" sz="2800" dirty="0" smtClean="0">
                <a:cs typeface="B Nazanin" pitchFamily="2" charset="-78"/>
              </a:rPr>
              <a:t>از طریق دانلود  داده ها بصورت نمودار  و جدول با امکان بایگانی الکترونیک فراهم میشود</a:t>
            </a:r>
            <a:endParaRPr lang="en-US" sz="2800" dirty="0">
              <a:cs typeface="B Nazanin" pitchFamily="2" charset="-78"/>
            </a:endParaRPr>
          </a:p>
        </p:txBody>
      </p:sp>
    </p:spTree>
    <p:extLst>
      <p:ext uri="{BB962C8B-B14F-4D97-AF65-F5344CB8AC3E}">
        <p14:creationId xmlns:p14="http://schemas.microsoft.com/office/powerpoint/2010/main" val="364135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shabrang\Desktop\11\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955" t="42789" r="29748" b="3486"/>
          <a:stretch/>
        </p:blipFill>
        <p:spPr bwMode="auto">
          <a:xfrm>
            <a:off x="539552" y="1772816"/>
            <a:ext cx="2467326" cy="3670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45264" y="2420888"/>
            <a:ext cx="4391232" cy="129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smtClean="0"/>
              <a:t>دکمه </a:t>
            </a:r>
            <a:r>
              <a:rPr lang="en-US" dirty="0" smtClean="0"/>
              <a:t>REVIEW/MARK</a:t>
            </a:r>
          </a:p>
          <a:p>
            <a:pPr algn="r" rtl="1"/>
            <a:r>
              <a:rPr lang="fa-IR" dirty="0" smtClean="0"/>
              <a:t>با فشردن این دکمه به قسمت اطلاعات روزانه تا 30 روز گذشته دسترسی خواهید داشت</a:t>
            </a:r>
            <a:endParaRPr lang="en-US" dirty="0"/>
          </a:p>
        </p:txBody>
      </p:sp>
      <p:sp>
        <p:nvSpPr>
          <p:cNvPr id="6" name="Rectangle 5"/>
          <p:cNvSpPr/>
          <p:nvPr/>
        </p:nvSpPr>
        <p:spPr>
          <a:xfrm>
            <a:off x="4645264" y="4077072"/>
            <a:ext cx="4391232" cy="17281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smtClean="0"/>
              <a:t>دکمه </a:t>
            </a:r>
            <a:r>
              <a:rPr lang="en-US" dirty="0" smtClean="0"/>
              <a:t>START/CLEAR/STOP</a:t>
            </a:r>
          </a:p>
          <a:p>
            <a:pPr algn="r" rtl="1"/>
            <a:r>
              <a:rPr lang="fa-IR" dirty="0" smtClean="0"/>
              <a:t>آغاز ثبت داده ها</a:t>
            </a:r>
          </a:p>
          <a:p>
            <a:pPr algn="r" rtl="1"/>
            <a:r>
              <a:rPr lang="fa-IR" dirty="0" smtClean="0"/>
              <a:t>پاک کردن وضعیت آلارم</a:t>
            </a:r>
          </a:p>
          <a:p>
            <a:pPr algn="r" rtl="1"/>
            <a:r>
              <a:rPr lang="fa-IR" dirty="0" smtClean="0"/>
              <a:t>توقف ثبت داده ها</a:t>
            </a:r>
          </a:p>
          <a:p>
            <a:pPr algn="r" rtl="1"/>
            <a:r>
              <a:rPr lang="fa-IR" dirty="0" smtClean="0"/>
              <a:t>خروج از وضعیت مرور روزانه</a:t>
            </a:r>
            <a:endParaRPr lang="en-US" dirty="0" smtClean="0"/>
          </a:p>
          <a:p>
            <a:pPr algn="ctr" rtl="1"/>
            <a:endParaRPr lang="en-US" dirty="0"/>
          </a:p>
        </p:txBody>
      </p:sp>
    </p:spTree>
    <p:extLst>
      <p:ext uri="{BB962C8B-B14F-4D97-AF65-F5344CB8AC3E}">
        <p14:creationId xmlns:p14="http://schemas.microsoft.com/office/powerpoint/2010/main" val="155422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abrang\Desktop\1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7524385"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habrang\Desktop\11\1.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955" t="42789" r="29748" b="3486"/>
          <a:stretch/>
        </p:blipFill>
        <p:spPr bwMode="auto">
          <a:xfrm>
            <a:off x="6516216" y="3068960"/>
            <a:ext cx="2467326" cy="367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7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09074026"/>
              </p:ext>
            </p:extLst>
          </p:nvPr>
        </p:nvGraphicFramePr>
        <p:xfrm>
          <a:off x="251520" y="0"/>
          <a:ext cx="8712968" cy="4969432"/>
        </p:xfrm>
        <a:graphic>
          <a:graphicData uri="http://schemas.openxmlformats.org/drawingml/2006/table">
            <a:tbl>
              <a:tblPr firstRow="1" bandRow="1">
                <a:tableStyleId>{5940675A-B579-460E-94D1-54222C63F5DA}</a:tableStyleId>
              </a:tblPr>
              <a:tblGrid>
                <a:gridCol w="7334442">
                  <a:extLst>
                    <a:ext uri="{9D8B030D-6E8A-4147-A177-3AD203B41FA5}">
                      <a16:colId xmlns:a16="http://schemas.microsoft.com/office/drawing/2014/main" val="20000"/>
                    </a:ext>
                  </a:extLst>
                </a:gridCol>
                <a:gridCol w="1378526">
                  <a:extLst>
                    <a:ext uri="{9D8B030D-6E8A-4147-A177-3AD203B41FA5}">
                      <a16:colId xmlns:a16="http://schemas.microsoft.com/office/drawing/2014/main" val="20001"/>
                    </a:ext>
                  </a:extLst>
                </a:gridCol>
              </a:tblGrid>
              <a:tr h="545795">
                <a:tc>
                  <a:txBody>
                    <a:bodyPr/>
                    <a:lstStyle/>
                    <a:p>
                      <a:pPr algn="r" rtl="1"/>
                      <a:r>
                        <a:rPr lang="fa-IR" dirty="0" smtClean="0">
                          <a:solidFill>
                            <a:schemeClr val="tx1">
                              <a:lumMod val="95000"/>
                              <a:lumOff val="5000"/>
                            </a:schemeClr>
                          </a:solidFill>
                        </a:rPr>
                        <a:t>تعریف</a:t>
                      </a:r>
                      <a:endParaRPr lang="en-US" dirty="0">
                        <a:solidFill>
                          <a:schemeClr val="tx1">
                            <a:lumMod val="95000"/>
                            <a:lumOff val="5000"/>
                          </a:schemeClr>
                        </a:solidFill>
                      </a:endParaRPr>
                    </a:p>
                  </a:txBody>
                  <a:tcPr>
                    <a:solidFill>
                      <a:schemeClr val="tx1">
                        <a:lumMod val="50000"/>
                        <a:lumOff val="50000"/>
                      </a:schemeClr>
                    </a:solidFill>
                  </a:tcPr>
                </a:tc>
                <a:tc>
                  <a:txBody>
                    <a:bodyPr/>
                    <a:lstStyle/>
                    <a:p>
                      <a:pPr algn="r" rtl="1"/>
                      <a:r>
                        <a:rPr lang="fa-IR" dirty="0" smtClean="0">
                          <a:solidFill>
                            <a:schemeClr val="tx1">
                              <a:lumMod val="95000"/>
                              <a:lumOff val="5000"/>
                            </a:schemeClr>
                          </a:solidFill>
                        </a:rPr>
                        <a:t>مورد نمایش</a:t>
                      </a:r>
                      <a:endParaRPr lang="en-US" dirty="0">
                        <a:solidFill>
                          <a:schemeClr val="tx1">
                            <a:lumMod val="95000"/>
                            <a:lumOff val="5000"/>
                          </a:schemeClr>
                        </a:solidFill>
                      </a:endParaRPr>
                    </a:p>
                  </a:txBody>
                  <a:tcPr>
                    <a:solidFill>
                      <a:schemeClr val="tx1">
                        <a:lumMod val="50000"/>
                        <a:lumOff val="50000"/>
                      </a:schemeClr>
                    </a:solidFill>
                  </a:tcPr>
                </a:tc>
                <a:extLst>
                  <a:ext uri="{0D108BD9-81ED-4DB2-BD59-A6C34878D82A}">
                    <a16:rowId xmlns:a16="http://schemas.microsoft.com/office/drawing/2014/main" val="10000"/>
                  </a:ext>
                </a:extLst>
              </a:tr>
              <a:tr h="311542">
                <a:tc>
                  <a:txBody>
                    <a:bodyPr/>
                    <a:lstStyle/>
                    <a:p>
                      <a:pPr algn="r" rtl="1"/>
                      <a:r>
                        <a:rPr lang="fa-IR" sz="1600" dirty="0" smtClean="0"/>
                        <a:t>نمایشگر تشکیل شده از جدولی با بخشهایی</a:t>
                      </a:r>
                      <a:r>
                        <a:rPr lang="fa-IR" sz="1600" baseline="0" dirty="0" smtClean="0"/>
                        <a:t> که از امروز تا روز 29 تعریف شده </a:t>
                      </a:r>
                    </a:p>
                    <a:p>
                      <a:pPr algn="r" rtl="1"/>
                      <a:r>
                        <a:rPr lang="fa-IR" sz="1600" baseline="0" dirty="0" smtClean="0"/>
                        <a:t>اگر در روز معینی الارم رخداده باشد نشانگر آن روز روشن خواهد شد</a:t>
                      </a:r>
                      <a:endParaRPr lang="fa-IR" sz="1600"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نشانگر الارم</a:t>
                      </a:r>
                      <a:r>
                        <a:rPr lang="en-US" sz="1400" dirty="0" smtClean="0"/>
                        <a:t> </a:t>
                      </a:r>
                      <a:r>
                        <a:rPr lang="fa-IR" sz="1400" baseline="0" dirty="0" smtClean="0"/>
                        <a:t> روزانه</a:t>
                      </a:r>
                      <a:endParaRPr lang="en-US" sz="1400" dirty="0" smtClean="0"/>
                    </a:p>
                  </a:txBody>
                  <a:tcPr/>
                </a:tc>
                <a:extLst>
                  <a:ext uri="{0D108BD9-81ED-4DB2-BD59-A6C34878D82A}">
                    <a16:rowId xmlns:a16="http://schemas.microsoft.com/office/drawing/2014/main" val="10001"/>
                  </a:ext>
                </a:extLst>
              </a:tr>
              <a:tr h="764693">
                <a:tc>
                  <a:txBody>
                    <a:bodyPr/>
                    <a:lstStyle/>
                    <a:p>
                      <a:pPr algn="r" rtl="1"/>
                      <a:r>
                        <a:rPr lang="en-US" sz="1600" dirty="0" smtClean="0"/>
                        <a:t>CURRENT</a:t>
                      </a:r>
                      <a:r>
                        <a:rPr lang="fa-IR" sz="1600" dirty="0" smtClean="0"/>
                        <a:t>: آخرین دمای ثبت شده</a:t>
                      </a:r>
                      <a:endParaRPr lang="en-US" sz="1600" dirty="0" smtClean="0"/>
                    </a:p>
                    <a:p>
                      <a:pPr algn="r" rtl="1"/>
                      <a:r>
                        <a:rPr lang="en-US" sz="1600" dirty="0" smtClean="0"/>
                        <a:t>MAX   </a:t>
                      </a:r>
                      <a:r>
                        <a:rPr lang="fa-IR" sz="1600" dirty="0" smtClean="0"/>
                        <a:t>:حداکثر دمای ثبت شده 24 ساعت اخیر</a:t>
                      </a:r>
                      <a:endParaRPr lang="en-US" sz="1600" dirty="0" smtClean="0"/>
                    </a:p>
                    <a:p>
                      <a:pPr algn="r" rtl="1"/>
                      <a:r>
                        <a:rPr lang="en-US" sz="1600" dirty="0" smtClean="0"/>
                        <a:t>MIN   </a:t>
                      </a:r>
                      <a:r>
                        <a:rPr lang="fa-IR" sz="1600" dirty="0" smtClean="0"/>
                        <a:t>:حداقل</a:t>
                      </a:r>
                      <a:r>
                        <a:rPr lang="fa-IR" sz="1600" baseline="0" dirty="0" smtClean="0"/>
                        <a:t> </a:t>
                      </a:r>
                      <a:r>
                        <a:rPr lang="fa-IR" sz="1600" dirty="0" smtClean="0"/>
                        <a:t>دمای ثبت شده 24 ساعت اخیر</a:t>
                      </a:r>
                      <a:endParaRPr lang="en-US" sz="1600" dirty="0"/>
                    </a:p>
                  </a:txBody>
                  <a:tcPr/>
                </a:tc>
                <a:tc>
                  <a:txBody>
                    <a:bodyPr/>
                    <a:lstStyle/>
                    <a:p>
                      <a:pPr algn="r" rtl="1"/>
                      <a:r>
                        <a:rPr lang="fa-IR" sz="1600" dirty="0" smtClean="0"/>
                        <a:t>نوع خواندن</a:t>
                      </a:r>
                      <a:endParaRPr lang="en-US" sz="1600" dirty="0"/>
                    </a:p>
                  </a:txBody>
                  <a:tcPr/>
                </a:tc>
                <a:extLst>
                  <a:ext uri="{0D108BD9-81ED-4DB2-BD59-A6C34878D82A}">
                    <a16:rowId xmlns:a16="http://schemas.microsoft.com/office/drawing/2014/main" val="10002"/>
                  </a:ext>
                </a:extLst>
              </a:tr>
              <a:tr h="328997">
                <a:tc>
                  <a:txBody>
                    <a:bodyPr/>
                    <a:lstStyle/>
                    <a:p>
                      <a:pPr algn="r" rtl="1"/>
                      <a:r>
                        <a:rPr lang="fa-IR" sz="1600" dirty="0" smtClean="0"/>
                        <a:t>  فلش روبه بالا زمانی نمایش داده میشود</a:t>
                      </a:r>
                      <a:r>
                        <a:rPr lang="fa-IR" sz="1600" baseline="0" dirty="0" smtClean="0"/>
                        <a:t> که دمای نمایش داده شده بالاتر از حداکثر دمای تعیین شده باشد</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t>   فلش روبه پایین زمانی نمایش داده میشود</a:t>
                      </a:r>
                      <a:r>
                        <a:rPr lang="fa-IR" sz="1600" baseline="0" dirty="0" smtClean="0"/>
                        <a:t> که دمای نمایش داده شده پایین تراز حداقل دمای تعیین شده باشد</a:t>
                      </a:r>
                    </a:p>
                  </a:txBody>
                  <a:tcPr/>
                </a:tc>
                <a:tc>
                  <a:txBody>
                    <a:bodyPr/>
                    <a:lstStyle/>
                    <a:p>
                      <a:pPr algn="r" rtl="1"/>
                      <a:r>
                        <a:rPr lang="fa-IR" sz="1600" dirty="0" smtClean="0"/>
                        <a:t>نمایشگرمحدوده </a:t>
                      </a:r>
                    </a:p>
                    <a:p>
                      <a:pPr algn="r" rtl="1"/>
                      <a:r>
                        <a:rPr lang="fa-IR" sz="1600" dirty="0" smtClean="0"/>
                        <a:t>بالا/پایین</a:t>
                      </a:r>
                      <a:endParaRPr lang="en-US" sz="1600" dirty="0"/>
                    </a:p>
                  </a:txBody>
                  <a:tcPr/>
                </a:tc>
                <a:extLst>
                  <a:ext uri="{0D108BD9-81ED-4DB2-BD59-A6C34878D82A}">
                    <a16:rowId xmlns:a16="http://schemas.microsoft.com/office/drawing/2014/main" val="10003"/>
                  </a:ext>
                </a:extLst>
              </a:tr>
              <a:tr h="328997">
                <a:tc>
                  <a:txBody>
                    <a:bodyPr/>
                    <a:lstStyle/>
                    <a:p>
                      <a:pPr algn="r" rtl="1"/>
                      <a:r>
                        <a:rPr lang="fa-IR" sz="1600" dirty="0" smtClean="0"/>
                        <a:t>هر یک ساعت یکبار وضعیت باتری را چک میکند</a:t>
                      </a:r>
                    </a:p>
                    <a:p>
                      <a:pPr algn="r" rtl="1"/>
                      <a:r>
                        <a:rPr lang="fa-IR" sz="1600" dirty="0" smtClean="0"/>
                        <a:t>      زمانی که باتری سالم</a:t>
                      </a:r>
                      <a:r>
                        <a:rPr lang="fa-IR" sz="1600" baseline="0" dirty="0" smtClean="0"/>
                        <a:t> است /        زمانی که باتری ضعیف است</a:t>
                      </a:r>
                      <a:endParaRPr lang="fa-IR" sz="1600" dirty="0" smtClean="0"/>
                    </a:p>
                  </a:txBody>
                  <a:tcPr/>
                </a:tc>
                <a:tc>
                  <a:txBody>
                    <a:bodyPr/>
                    <a:lstStyle/>
                    <a:p>
                      <a:pPr algn="r" rtl="1"/>
                      <a:r>
                        <a:rPr lang="fa-IR" sz="1600" dirty="0" smtClean="0"/>
                        <a:t>وضعیت باتری</a:t>
                      </a:r>
                      <a:endParaRPr lang="en-US" sz="1600" dirty="0"/>
                    </a:p>
                  </a:txBody>
                  <a:tcPr/>
                </a:tc>
                <a:extLst>
                  <a:ext uri="{0D108BD9-81ED-4DB2-BD59-A6C34878D82A}">
                    <a16:rowId xmlns:a16="http://schemas.microsoft.com/office/drawing/2014/main" val="10004"/>
                  </a:ext>
                </a:extLst>
              </a:tr>
              <a:tr h="328997">
                <a:tc>
                  <a:txBody>
                    <a:bodyPr/>
                    <a:lstStyle/>
                    <a:p>
                      <a:pPr algn="r" rtl="1"/>
                      <a:r>
                        <a:rPr lang="fa-IR" sz="1600" dirty="0" smtClean="0"/>
                        <a:t>زمان میتواند نشانگرزمان</a:t>
                      </a:r>
                      <a:r>
                        <a:rPr lang="fa-IR" sz="1600" baseline="0" dirty="0" smtClean="0"/>
                        <a:t> فعلی یاطول مدت آلارم باشد و با یکی از اشکال زیر نشان داده میشود:</a:t>
                      </a:r>
                    </a:p>
                    <a:p>
                      <a:pPr algn="r" rtl="1"/>
                      <a:r>
                        <a:rPr lang="en-US" sz="1600" baseline="0" dirty="0" smtClean="0"/>
                        <a:t>TIME </a:t>
                      </a:r>
                      <a:r>
                        <a:rPr lang="fa-IR" sz="1600" baseline="0" dirty="0" smtClean="0"/>
                        <a:t>  زمان فعلی رانشان میدهد</a:t>
                      </a:r>
                    </a:p>
                    <a:p>
                      <a:pPr algn="r" rtl="1"/>
                      <a:r>
                        <a:rPr lang="en-US" sz="1600" baseline="0" dirty="0" smtClean="0"/>
                        <a:t>DURATION </a:t>
                      </a:r>
                      <a:r>
                        <a:rPr lang="fa-IR" sz="1600" baseline="0" dirty="0" smtClean="0"/>
                        <a:t>  مدت زمان آلارم در یک روز را نشان میدهد</a:t>
                      </a:r>
                      <a:endParaRPr lang="en-US" sz="1600" dirty="0"/>
                    </a:p>
                  </a:txBody>
                  <a:tcPr/>
                </a:tc>
                <a:tc>
                  <a:txBody>
                    <a:bodyPr/>
                    <a:lstStyle/>
                    <a:p>
                      <a:pPr algn="r" rtl="1"/>
                      <a:r>
                        <a:rPr lang="fa-IR" sz="1600" dirty="0" smtClean="0"/>
                        <a:t>زمان</a:t>
                      </a:r>
                      <a:endParaRPr lang="en-US" sz="1600" dirty="0"/>
                    </a:p>
                  </a:txBody>
                  <a:tcPr/>
                </a:tc>
                <a:extLst>
                  <a:ext uri="{0D108BD9-81ED-4DB2-BD59-A6C34878D82A}">
                    <a16:rowId xmlns:a16="http://schemas.microsoft.com/office/drawing/2014/main" val="10005"/>
                  </a:ext>
                </a:extLst>
              </a:tr>
              <a:tr h="32899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t>شماره روزی که در حال مرور</a:t>
                      </a:r>
                      <a:r>
                        <a:rPr lang="fa-IR" sz="1600" baseline="0" dirty="0" smtClean="0"/>
                        <a:t> است نشان داده میشود . امروز با روز 0 و دیروز با 1- و...نشان داده میشود</a:t>
                      </a:r>
                      <a:endParaRPr lang="fa-IR" sz="1600"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t>شماره روز</a:t>
                      </a:r>
                      <a:endParaRPr lang="en-US" sz="1600" dirty="0" smtClean="0"/>
                    </a:p>
                  </a:txBody>
                  <a:tcPr/>
                </a:tc>
                <a:extLst>
                  <a:ext uri="{0D108BD9-81ED-4DB2-BD59-A6C34878D82A}">
                    <a16:rowId xmlns:a16="http://schemas.microsoft.com/office/drawing/2014/main" val="10006"/>
                  </a:ext>
                </a:extLst>
              </a:tr>
              <a:tr h="311542">
                <a:tc>
                  <a:txBody>
                    <a:bodyPr/>
                    <a:lstStyle/>
                    <a:p>
                      <a:pPr algn="r" rtl="1"/>
                      <a:r>
                        <a:rPr lang="fa-IR" sz="1600" dirty="0" smtClean="0"/>
                        <a:t>زمانی روشن میشود که آلارمی رخ داده باشد</a:t>
                      </a:r>
                      <a:endParaRPr lang="en-US" sz="1600" dirty="0"/>
                    </a:p>
                  </a:txBody>
                  <a:tcPr/>
                </a:tc>
                <a:tc>
                  <a:txBody>
                    <a:bodyPr/>
                    <a:lstStyle/>
                    <a:p>
                      <a:pPr algn="r" rtl="1"/>
                      <a:r>
                        <a:rPr lang="fa-IR" sz="1600" dirty="0" smtClean="0"/>
                        <a:t>نشانگر آلارم</a:t>
                      </a:r>
                      <a:endParaRPr lang="en-US" sz="1600" dirty="0"/>
                    </a:p>
                  </a:txBody>
                  <a:tcPr/>
                </a:tc>
                <a:extLst>
                  <a:ext uri="{0D108BD9-81ED-4DB2-BD59-A6C34878D82A}">
                    <a16:rowId xmlns:a16="http://schemas.microsoft.com/office/drawing/2014/main" val="10007"/>
                  </a:ext>
                </a:extLst>
              </a:tr>
              <a:tr h="36979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t>مقدار در جه حرارت (سانتیگراد</a:t>
                      </a:r>
                      <a:r>
                        <a:rPr lang="fa-IR" sz="1600" baseline="0" dirty="0" smtClean="0"/>
                        <a:t> یا فارنهایت</a:t>
                      </a:r>
                      <a:r>
                        <a:rPr lang="fa-IR" sz="1600" dirty="0" smtClean="0"/>
                        <a:t>)</a:t>
                      </a:r>
                      <a:endParaRPr lang="en-US" sz="1600"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t>درجه حرارت</a:t>
                      </a:r>
                      <a:endParaRPr lang="en-US" sz="1600" dirty="0" smtClean="0"/>
                    </a:p>
                  </a:txBody>
                  <a:tcPr/>
                </a:tc>
                <a:extLst>
                  <a:ext uri="{0D108BD9-81ED-4DB2-BD59-A6C34878D82A}">
                    <a16:rowId xmlns:a16="http://schemas.microsoft.com/office/drawing/2014/main" val="10008"/>
                  </a:ext>
                </a:extLst>
              </a:tr>
            </a:tbl>
          </a:graphicData>
        </a:graphic>
      </p:graphicFrame>
      <p:sp>
        <p:nvSpPr>
          <p:cNvPr id="7" name="Isosceles Triangle 6"/>
          <p:cNvSpPr/>
          <p:nvPr/>
        </p:nvSpPr>
        <p:spPr>
          <a:xfrm>
            <a:off x="7467225" y="1988840"/>
            <a:ext cx="72008"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flipV="1">
            <a:off x="7398313" y="2348880"/>
            <a:ext cx="90010" cy="1800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shabrang\Desktop\11\4.1.png"/>
          <p:cNvPicPr>
            <a:picLocks noChangeAspect="1" noChangeArrowheads="1"/>
          </p:cNvPicPr>
          <p:nvPr/>
        </p:nvPicPr>
        <p:blipFill rotWithShape="1">
          <a:blip r:embed="rId2">
            <a:extLst>
              <a:ext uri="{28A0092B-C50C-407E-A947-70E740481C1C}">
                <a14:useLocalDpi xmlns:a14="http://schemas.microsoft.com/office/drawing/2010/main" val="0"/>
              </a:ext>
            </a:extLst>
          </a:blip>
          <a:srcRect l="76798" t="24901" r="17388" b="72634"/>
          <a:stretch/>
        </p:blipFill>
        <p:spPr bwMode="auto">
          <a:xfrm>
            <a:off x="7231497" y="2924944"/>
            <a:ext cx="333633" cy="148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abrang\Desktop\11\4.1.png"/>
          <p:cNvPicPr>
            <a:picLocks noChangeAspect="1" noChangeArrowheads="1"/>
          </p:cNvPicPr>
          <p:nvPr/>
        </p:nvPicPr>
        <p:blipFill rotWithShape="1">
          <a:blip r:embed="rId2">
            <a:extLst>
              <a:ext uri="{28A0092B-C50C-407E-A947-70E740481C1C}">
                <a14:useLocalDpi xmlns:a14="http://schemas.microsoft.com/office/drawing/2010/main" val="0"/>
              </a:ext>
            </a:extLst>
          </a:blip>
          <a:srcRect l="76797" t="27366" r="17604" b="68732"/>
          <a:stretch/>
        </p:blipFill>
        <p:spPr bwMode="auto">
          <a:xfrm>
            <a:off x="4933734" y="2838445"/>
            <a:ext cx="321276" cy="2347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abrang\Desktop\11\3.1.png"/>
          <p:cNvPicPr>
            <a:picLocks noChangeAspect="1" noChangeArrowheads="1"/>
          </p:cNvPicPr>
          <p:nvPr/>
        </p:nvPicPr>
        <p:blipFill rotWithShape="1">
          <a:blip r:embed="rId3">
            <a:extLst>
              <a:ext uri="{28A0092B-C50C-407E-A947-70E740481C1C}">
                <a14:useLocalDpi xmlns:a14="http://schemas.microsoft.com/office/drawing/2010/main" val="0"/>
              </a:ext>
            </a:extLst>
          </a:blip>
          <a:srcRect l="2311" t="17855" r="10830" b="2992"/>
          <a:stretch/>
        </p:blipFill>
        <p:spPr bwMode="auto">
          <a:xfrm>
            <a:off x="76891" y="4293096"/>
            <a:ext cx="4351094"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982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تنظیمات کارخانه ای</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sz="2300" dirty="0" smtClean="0">
                <a:cs typeface="B Nazanin" pitchFamily="2" charset="-78"/>
              </a:rPr>
              <a:t>آلارم پایین : مواجهه منفرد(پشت سر هم) با دمای0/5-  و یا پایین تر بمدت 60 دقیقه</a:t>
            </a:r>
          </a:p>
          <a:p>
            <a:pPr algn="r" rtl="1"/>
            <a:r>
              <a:rPr lang="fa-IR" sz="2300" dirty="0" smtClean="0">
                <a:cs typeface="B Nazanin" pitchFamily="2" charset="-78"/>
              </a:rPr>
              <a:t>آلارم بالا : مواجهه منفرد با دمای 8+ و بالاتر بمدت 10 ساعت</a:t>
            </a:r>
            <a:endParaRPr lang="en-US" sz="2300" dirty="0">
              <a:cs typeface="B Nazanin" pitchFamily="2" charset="-78"/>
            </a:endParaRPr>
          </a:p>
        </p:txBody>
      </p:sp>
    </p:spTree>
    <p:extLst>
      <p:ext uri="{BB962C8B-B14F-4D97-AF65-F5344CB8AC3E}">
        <p14:creationId xmlns:p14="http://schemas.microsoft.com/office/powerpoint/2010/main" val="128454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634082"/>
          </a:xfrm>
        </p:spPr>
        <p:txBody>
          <a:bodyPr>
            <a:normAutofit/>
          </a:bodyPr>
          <a:lstStyle/>
          <a:p>
            <a:r>
              <a:rPr lang="fa-IR" sz="3200" dirty="0" smtClean="0">
                <a:cs typeface="B Titr" pitchFamily="2" charset="-78"/>
              </a:rPr>
              <a:t>شروع بکار ثبات</a:t>
            </a:r>
            <a:endParaRPr lang="en-US" sz="3200" dirty="0">
              <a:cs typeface="B Titr" pitchFamily="2" charset="-78"/>
            </a:endParaRPr>
          </a:p>
        </p:txBody>
      </p:sp>
      <p:sp>
        <p:nvSpPr>
          <p:cNvPr id="3" name="Content Placeholder 2"/>
          <p:cNvSpPr>
            <a:spLocks noGrp="1"/>
          </p:cNvSpPr>
          <p:nvPr>
            <p:ph idx="1"/>
          </p:nvPr>
        </p:nvSpPr>
        <p:spPr>
          <a:xfrm>
            <a:off x="251520" y="908720"/>
            <a:ext cx="8435280" cy="5217443"/>
          </a:xfrm>
        </p:spPr>
        <p:txBody>
          <a:bodyPr>
            <a:normAutofit/>
          </a:bodyPr>
          <a:lstStyle/>
          <a:p>
            <a:pPr algn="r" rtl="1"/>
            <a:r>
              <a:rPr lang="fa-IR" sz="2000" dirty="0" smtClean="0">
                <a:cs typeface="B Nazanin" pitchFamily="2" charset="-78"/>
              </a:rPr>
              <a:t>ثبات در وضعیت </a:t>
            </a:r>
            <a:r>
              <a:rPr lang="en-US" sz="2000" dirty="0" smtClean="0">
                <a:cs typeface="B Nazanin" pitchFamily="2" charset="-78"/>
              </a:rPr>
              <a:t>READY</a:t>
            </a:r>
          </a:p>
          <a:p>
            <a:pPr marL="0" indent="0" algn="r" rtl="1">
              <a:buNone/>
            </a:pPr>
            <a:r>
              <a:rPr lang="fa-IR" sz="2000" dirty="0" smtClean="0">
                <a:cs typeface="B Nazanin" pitchFamily="2" charset="-78"/>
              </a:rPr>
              <a:t>ثبات باید در وضعیت آماده قرار گیرد تا بتواند عمل ثبت را آغاز کند</a:t>
            </a:r>
          </a:p>
          <a:p>
            <a:pPr marL="0" indent="0" algn="r" rtl="1">
              <a:buNone/>
            </a:pPr>
            <a:r>
              <a:rPr lang="fa-IR" sz="2000" dirty="0" smtClean="0">
                <a:cs typeface="B Nazanin" pitchFamily="2" charset="-78"/>
              </a:rPr>
              <a:t>در وضعیت آماده نمایشگر وضعیت باتری و ایکون </a:t>
            </a:r>
            <a:r>
              <a:rPr lang="en-US" sz="2000" dirty="0" smtClean="0">
                <a:cs typeface="B Nazanin" pitchFamily="2" charset="-78"/>
              </a:rPr>
              <a:t>READY </a:t>
            </a:r>
            <a:r>
              <a:rPr lang="fa-IR" sz="2000" dirty="0" smtClean="0">
                <a:cs typeface="B Nazanin" pitchFamily="2" charset="-78"/>
              </a:rPr>
              <a:t>را نمایش میدهد</a:t>
            </a:r>
          </a:p>
          <a:p>
            <a:pPr marL="0" indent="0" algn="r" rtl="1">
              <a:buNone/>
            </a:pPr>
            <a:endParaRPr lang="fa-IR" sz="2000" dirty="0" smtClean="0">
              <a:cs typeface="B Nazanin" pitchFamily="2" charset="-78"/>
            </a:endParaRPr>
          </a:p>
          <a:p>
            <a:pPr marL="0" indent="0" algn="r" rtl="1">
              <a:buNone/>
            </a:pPr>
            <a:r>
              <a:rPr lang="fa-IR" sz="2000" dirty="0" smtClean="0">
                <a:cs typeface="B Nazanin" pitchFamily="2" charset="-78"/>
              </a:rPr>
              <a:t>دکمه استارت را فشار داده و نگهدارید و مشاهده کنید که ایکون</a:t>
            </a:r>
            <a:r>
              <a:rPr lang="en-US" sz="2000" dirty="0" smtClean="0">
                <a:cs typeface="B Nazanin" pitchFamily="2" charset="-78"/>
              </a:rPr>
              <a:t>STARTING </a:t>
            </a:r>
          </a:p>
          <a:p>
            <a:pPr marL="0" indent="0" algn="r" rtl="1">
              <a:buNone/>
            </a:pPr>
            <a:r>
              <a:rPr lang="fa-IR" sz="2000" dirty="0" smtClean="0">
                <a:cs typeface="B Nazanin" pitchFamily="2" charset="-78"/>
              </a:rPr>
              <a:t>در حال چشمک زدن است </a:t>
            </a:r>
          </a:p>
          <a:p>
            <a:pPr marL="0" indent="0" algn="r" rtl="1">
              <a:buNone/>
            </a:pPr>
            <a:r>
              <a:rPr lang="fa-IR" sz="1800" dirty="0" smtClean="0">
                <a:cs typeface="B Nazanin" pitchFamily="2" charset="-78"/>
              </a:rPr>
              <a:t>تا زمانی که چشمک زدن متوقف شود باید دکمه استارت را در حالت فشرده نگهدارید</a:t>
            </a:r>
          </a:p>
          <a:p>
            <a:pPr marL="0" indent="0" algn="r" rtl="1">
              <a:buNone/>
            </a:pPr>
            <a:r>
              <a:rPr lang="fa-IR" sz="1800" dirty="0" smtClean="0">
                <a:cs typeface="B Nazanin" pitchFamily="2" charset="-78"/>
              </a:rPr>
              <a:t>حدود 6 ثانیه</a:t>
            </a:r>
          </a:p>
          <a:p>
            <a:pPr marL="0" indent="0" algn="r" rtl="1">
              <a:buNone/>
            </a:pPr>
            <a:r>
              <a:rPr lang="fa-IR" sz="1800" dirty="0" smtClean="0">
                <a:cs typeface="B Nazanin" pitchFamily="2" charset="-78"/>
              </a:rPr>
              <a:t>زمانی که چشمک زدن متوقف شد دکمه استارت را رها کنید</a:t>
            </a:r>
          </a:p>
          <a:p>
            <a:pPr marL="0" indent="0" algn="r" rtl="1">
              <a:buNone/>
            </a:pPr>
            <a:r>
              <a:rPr lang="fa-IR" sz="1800" dirty="0" smtClean="0">
                <a:cs typeface="B Nazanin" pitchFamily="2" charset="-78"/>
              </a:rPr>
              <a:t>ثبات وارد وضعیت </a:t>
            </a:r>
            <a:r>
              <a:rPr lang="en-US" sz="1800" dirty="0" smtClean="0">
                <a:cs typeface="B Nazanin" pitchFamily="2" charset="-78"/>
              </a:rPr>
              <a:t>STARTING </a:t>
            </a:r>
            <a:r>
              <a:rPr lang="fa-IR" sz="1800" dirty="0" smtClean="0">
                <a:cs typeface="B Nazanin" pitchFamily="2" charset="-78"/>
              </a:rPr>
              <a:t>میشود </a:t>
            </a:r>
          </a:p>
          <a:p>
            <a:pPr marL="0" indent="0" algn="r" rtl="1">
              <a:buNone/>
            </a:pPr>
            <a:r>
              <a:rPr lang="fa-IR" sz="1800" dirty="0" smtClean="0">
                <a:cs typeface="B Nazanin" pitchFamily="2" charset="-78"/>
              </a:rPr>
              <a:t>ثبات بعد از 12 ثانیه تاخیر شروع بکار خواهد کرد</a:t>
            </a:r>
          </a:p>
          <a:p>
            <a:pPr marL="0" indent="0" algn="r" rtl="1">
              <a:buNone/>
            </a:pPr>
            <a:r>
              <a:rPr lang="fa-IR" sz="1800" dirty="0" smtClean="0">
                <a:cs typeface="B Nazanin" pitchFamily="2" charset="-78"/>
              </a:rPr>
              <a:t>زمان باقیمانده تا شروع عملیات ثبت در نمایشگر نشان داده میشود</a:t>
            </a:r>
          </a:p>
          <a:p>
            <a:pPr marL="0" indent="0" algn="r" rtl="1">
              <a:buNone/>
            </a:pPr>
            <a:r>
              <a:rPr lang="fa-IR" sz="1800" dirty="0" smtClean="0">
                <a:cs typeface="B Nazanin" pitchFamily="2" charset="-78"/>
              </a:rPr>
              <a:t>پس از اتمان زمان تاخیر ثبات وارد مرحله </a:t>
            </a:r>
            <a:r>
              <a:rPr lang="en-US" sz="1800" dirty="0" smtClean="0">
                <a:cs typeface="B Nazanin" pitchFamily="2" charset="-78"/>
              </a:rPr>
              <a:t>RECORDING </a:t>
            </a:r>
            <a:r>
              <a:rPr lang="fa-IR" sz="1800" dirty="0" smtClean="0">
                <a:cs typeface="B Nazanin" pitchFamily="2" charset="-78"/>
              </a:rPr>
              <a:t>میشود</a:t>
            </a:r>
          </a:p>
          <a:p>
            <a:pPr marL="0" indent="0" algn="r" rtl="1">
              <a:buNone/>
            </a:pPr>
            <a:r>
              <a:rPr lang="fa-IR" sz="1800" dirty="0" smtClean="0">
                <a:cs typeface="B Nazanin" pitchFamily="2" charset="-78"/>
              </a:rPr>
              <a:t>نمایشگر دمای فعلی , وضعیت باتری ,و الارم را نشان خواهد داد </a:t>
            </a:r>
            <a:endParaRPr lang="en-US" sz="1800" dirty="0">
              <a:cs typeface="B Nazanin" pitchFamily="2" charset="-78"/>
            </a:endParaRPr>
          </a:p>
        </p:txBody>
      </p:sp>
      <p:pic>
        <p:nvPicPr>
          <p:cNvPr id="5" name="Picture 2" descr="C:\Users\shabrang\Desktop\11\6.png"/>
          <p:cNvPicPr>
            <a:picLocks noChangeAspect="1" noChangeArrowheads="1"/>
          </p:cNvPicPr>
          <p:nvPr/>
        </p:nvPicPr>
        <p:blipFill rotWithShape="1">
          <a:blip r:embed="rId2">
            <a:extLst>
              <a:ext uri="{28A0092B-C50C-407E-A947-70E740481C1C}">
                <a14:useLocalDpi xmlns:a14="http://schemas.microsoft.com/office/drawing/2010/main" val="0"/>
              </a:ext>
            </a:extLst>
          </a:blip>
          <a:srcRect t="7004" r="56476"/>
          <a:stretch/>
        </p:blipFill>
        <p:spPr bwMode="auto">
          <a:xfrm>
            <a:off x="251520" y="980728"/>
            <a:ext cx="2088319" cy="521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6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1441</Words>
  <Application>Microsoft Office PowerPoint</Application>
  <PresentationFormat>On-screen Show (4:3)</PresentationFormat>
  <Paragraphs>202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 Nazanin</vt:lpstr>
      <vt:lpstr>B Titr</vt:lpstr>
      <vt:lpstr>B Traffic</vt:lpstr>
      <vt:lpstr>Calibri</vt:lpstr>
      <vt:lpstr>Office Theme</vt:lpstr>
      <vt:lpstr>PowerPoint Presentation</vt:lpstr>
      <vt:lpstr>PowerPoint Presentation</vt:lpstr>
      <vt:lpstr>بررسی اجمالی</vt:lpstr>
      <vt:lpstr>PowerPoint Presentation</vt:lpstr>
      <vt:lpstr>PowerPoint Presentation</vt:lpstr>
      <vt:lpstr>PowerPoint Presentation</vt:lpstr>
      <vt:lpstr>PowerPoint Presentation</vt:lpstr>
      <vt:lpstr>تنظیمات کارخانه ای</vt:lpstr>
      <vt:lpstr>شروع بکار ثبات</vt:lpstr>
      <vt:lpstr>مثال:</vt:lpstr>
      <vt:lpstr>پاک کردن آلارم</vt:lpstr>
      <vt:lpstr>بازبینی اطلاعات</vt:lpstr>
      <vt:lpstr>PowerPoint Presentation</vt:lpstr>
      <vt:lpstr>عملکرد  paused</vt:lpstr>
      <vt:lpstr>تنظیم ساعت</vt:lpstr>
      <vt:lpstr>PowerPoint Presentation</vt:lpstr>
      <vt:lpstr>PowerPoint Presentation</vt:lpstr>
      <vt:lpstr>رسم نمودار پوشش واکسیناسیون</vt:lpstr>
      <vt:lpstr>PowerPoint Presentation</vt:lpstr>
      <vt:lpstr>پس از رسم واكسن ها بر حسب عدد تزايدی روی نمودار مربوطه، نتايج بايستی تحليل گردد: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shabrang</dc:creator>
  <cp:lastModifiedBy>user</cp:lastModifiedBy>
  <cp:revision>49</cp:revision>
  <dcterms:created xsi:type="dcterms:W3CDTF">2023-07-03T05:14:49Z</dcterms:created>
  <dcterms:modified xsi:type="dcterms:W3CDTF">2023-07-18T14:17:57Z</dcterms:modified>
</cp:coreProperties>
</file>